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legreya" panose="020B0604020202020204" charset="0"/>
      <p:regular r:id="rId13"/>
    </p:embeddedFont>
    <p:embeddedFont>
      <p:font typeface="Archivo Black" panose="020B0604020202020204" charset="0"/>
      <p:regular r:id="rId14"/>
    </p:embeddedFont>
    <p:embeddedFont>
      <p:font typeface="Calibri" panose="020F0502020204030204" pitchFamily="34" charset="0"/>
      <p:regular r:id="rId15"/>
      <p:bold r:id="rId16"/>
      <p:italic r:id="rId17"/>
      <p:boldItalic r:id="rId18"/>
    </p:embeddedFont>
    <p:embeddedFont>
      <p:font typeface="Cormorant Garamond Bold" panose="020B0604020202020204" charset="0"/>
      <p:regular r:id="rId19"/>
    </p:embeddedFont>
    <p:embeddedFont>
      <p:font typeface="HK Grotesk Medium" panose="020B0604020202020204" charset="0"/>
      <p:regular r:id="rId20"/>
    </p:embeddedFont>
    <p:embeddedFont>
      <p:font typeface="League Spartan"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2" autoAdjust="0"/>
  </p:normalViewPr>
  <p:slideViewPr>
    <p:cSldViewPr>
      <p:cViewPr varScale="1">
        <p:scale>
          <a:sx n="58" d="100"/>
          <a:sy n="58" d="100"/>
        </p:scale>
        <p:origin x="53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81AC4A-B426-4DEA-B6D7-89B2CDD63B41}" type="datetimeFigureOut">
              <a:rPr lang="en-IN" smtClean="0"/>
              <a:t>13-07-2023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93EC31-7D38-45B8-AFFA-C66F36D5AC72}" type="slidenum">
              <a:rPr lang="en-IN" smtClean="0"/>
              <a:t>‹#›</a:t>
            </a:fld>
            <a:endParaRPr lang="en-IN"/>
          </a:p>
        </p:txBody>
      </p:sp>
    </p:spTree>
    <p:extLst>
      <p:ext uri="{BB962C8B-B14F-4D97-AF65-F5344CB8AC3E}">
        <p14:creationId xmlns:p14="http://schemas.microsoft.com/office/powerpoint/2010/main" val="784005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93EC31-7D38-45B8-AFFA-C66F36D5AC72}" type="slidenum">
              <a:rPr lang="en-IN" smtClean="0"/>
              <a:t>4</a:t>
            </a:fld>
            <a:endParaRPr lang="en-IN"/>
          </a:p>
        </p:txBody>
      </p:sp>
    </p:spTree>
    <p:extLst>
      <p:ext uri="{BB962C8B-B14F-4D97-AF65-F5344CB8AC3E}">
        <p14:creationId xmlns:p14="http://schemas.microsoft.com/office/powerpoint/2010/main" val="1346483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A93EC31-7D38-45B8-AFFA-C66F36D5AC72}" type="slidenum">
              <a:rPr lang="en-IN" smtClean="0"/>
              <a:t>8</a:t>
            </a:fld>
            <a:endParaRPr lang="en-IN"/>
          </a:p>
        </p:txBody>
      </p:sp>
    </p:spTree>
    <p:extLst>
      <p:ext uri="{BB962C8B-B14F-4D97-AF65-F5344CB8AC3E}">
        <p14:creationId xmlns:p14="http://schemas.microsoft.com/office/powerpoint/2010/main" val="4080611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svg"/><Relationship Id="rId10" Type="http://schemas.openxmlformats.org/officeDocument/2006/relationships/image" Target="../media/image43.jpg"/><Relationship Id="rId4" Type="http://schemas.openxmlformats.org/officeDocument/2006/relationships/image" Target="../media/image37.png"/><Relationship Id="rId9" Type="http://schemas.openxmlformats.org/officeDocument/2006/relationships/image" Target="../media/image42.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jp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gif"/><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478307" y="377186"/>
            <a:ext cx="6919032" cy="9909814"/>
            <a:chOff x="0" y="0"/>
            <a:chExt cx="4433570" cy="6350000"/>
          </a:xfrm>
        </p:grpSpPr>
        <p:sp>
          <p:nvSpPr>
            <p:cNvPr id="3" name="Freeform 3"/>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737373">
                <a:alpha val="9804"/>
              </a:srgbClr>
            </a:solidFill>
            <a:ln w="12700">
              <a:solidFill>
                <a:srgbClr val="000000"/>
              </a:solidFill>
            </a:ln>
          </p:spPr>
        </p:sp>
      </p:grpSp>
      <p:sp>
        <p:nvSpPr>
          <p:cNvPr id="4" name="AutoShape 4"/>
          <p:cNvSpPr/>
          <p:nvPr/>
        </p:nvSpPr>
        <p:spPr>
          <a:xfrm>
            <a:off x="-443075" y="8997775"/>
            <a:ext cx="18865925" cy="1863257"/>
          </a:xfrm>
          <a:prstGeom prst="rect">
            <a:avLst/>
          </a:prstGeom>
          <a:solidFill>
            <a:srgbClr val="304543"/>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489393" y="1596075"/>
            <a:ext cx="6970949" cy="7430275"/>
          </a:xfrm>
          <a:prstGeom prst="rect">
            <a:avLst/>
          </a:prstGeom>
        </p:spPr>
      </p:pic>
      <p:grpSp>
        <p:nvGrpSpPr>
          <p:cNvPr id="6" name="Group 6"/>
          <p:cNvGrpSpPr/>
          <p:nvPr/>
        </p:nvGrpSpPr>
        <p:grpSpPr>
          <a:xfrm>
            <a:off x="195581" y="571500"/>
            <a:ext cx="11369099" cy="7290577"/>
            <a:chOff x="0" y="259085"/>
            <a:chExt cx="15158798" cy="9720770"/>
          </a:xfrm>
        </p:grpSpPr>
        <p:sp>
          <p:nvSpPr>
            <p:cNvPr id="7" name="TextBox 7"/>
            <p:cNvSpPr txBox="1"/>
            <p:nvPr/>
          </p:nvSpPr>
          <p:spPr>
            <a:xfrm>
              <a:off x="0" y="259085"/>
              <a:ext cx="15158798" cy="6466756"/>
            </a:xfrm>
            <a:prstGeom prst="rect">
              <a:avLst/>
            </a:prstGeom>
          </p:spPr>
          <p:txBody>
            <a:bodyPr lIns="0" tIns="0" rIns="0" bIns="0" rtlCol="0" anchor="t">
              <a:spAutoFit/>
            </a:bodyPr>
            <a:lstStyle/>
            <a:p>
              <a:pPr>
                <a:lnSpc>
                  <a:spcPts val="12317"/>
                </a:lnSpc>
              </a:pPr>
              <a:r>
                <a:rPr lang="en-US" sz="12698" dirty="0">
                  <a:solidFill>
                    <a:srgbClr val="0F0E0C">
                      <a:alpha val="80000"/>
                    </a:srgbClr>
                  </a:solidFill>
                  <a:latin typeface="Alegreya"/>
                </a:rPr>
                <a:t>Mini Project on </a:t>
              </a:r>
            </a:p>
            <a:p>
              <a:pPr>
                <a:lnSpc>
                  <a:spcPts val="12317"/>
                </a:lnSpc>
              </a:pPr>
              <a:r>
                <a:rPr lang="en-US" sz="12698" dirty="0">
                  <a:solidFill>
                    <a:srgbClr val="0F0E0C">
                      <a:alpha val="80000"/>
                    </a:srgbClr>
                  </a:solidFill>
                  <a:latin typeface="Alegreya"/>
                </a:rPr>
                <a:t>Hate Speech Detection</a:t>
              </a:r>
            </a:p>
          </p:txBody>
        </p:sp>
        <p:sp>
          <p:nvSpPr>
            <p:cNvPr id="8" name="TextBox 8"/>
            <p:cNvSpPr txBox="1"/>
            <p:nvPr/>
          </p:nvSpPr>
          <p:spPr>
            <a:xfrm>
              <a:off x="0" y="7394616"/>
              <a:ext cx="14954522" cy="2585239"/>
            </a:xfrm>
            <a:prstGeom prst="rect">
              <a:avLst/>
            </a:prstGeom>
          </p:spPr>
          <p:txBody>
            <a:bodyPr lIns="0" tIns="0" rIns="0" bIns="0" rtlCol="0" anchor="t">
              <a:spAutoFit/>
            </a:bodyPr>
            <a:lstStyle/>
            <a:p>
              <a:pPr>
                <a:lnSpc>
                  <a:spcPts val="5110"/>
                </a:lnSpc>
              </a:pPr>
              <a:r>
                <a:rPr lang="en-US" sz="3650" dirty="0">
                  <a:solidFill>
                    <a:srgbClr val="000000">
                      <a:alpha val="80000"/>
                    </a:srgbClr>
                  </a:solidFill>
                  <a:latin typeface="HK Grotesk Medium"/>
                </a:rPr>
                <a:t>Under Mentorship of</a:t>
              </a:r>
            </a:p>
            <a:p>
              <a:pPr>
                <a:lnSpc>
                  <a:spcPts val="5110"/>
                </a:lnSpc>
                <a:spcBef>
                  <a:spcPct val="0"/>
                </a:spcBef>
              </a:pPr>
              <a:r>
                <a:rPr lang="en-US" sz="3650" dirty="0">
                  <a:solidFill>
                    <a:srgbClr val="000000">
                      <a:alpha val="80000"/>
                    </a:srgbClr>
                  </a:solidFill>
                  <a:latin typeface="HK Grotesk Medium"/>
                </a:rPr>
                <a:t> Dr. Surendra Kumar Shukla</a:t>
              </a:r>
            </a:p>
            <a:p>
              <a:pPr>
                <a:lnSpc>
                  <a:spcPts val="5110"/>
                </a:lnSpc>
                <a:spcBef>
                  <a:spcPct val="0"/>
                </a:spcBef>
              </a:pPr>
              <a:endParaRPr lang="en-US" sz="3650" dirty="0">
                <a:solidFill>
                  <a:srgbClr val="000000">
                    <a:alpha val="80000"/>
                  </a:srgbClr>
                </a:solidFill>
                <a:latin typeface="HK Grotesk Medium"/>
              </a:endParaRPr>
            </a:p>
          </p:txBody>
        </p:sp>
      </p:grpSp>
      <p:sp>
        <p:nvSpPr>
          <p:cNvPr id="9" name="TextBox 9"/>
          <p:cNvSpPr txBox="1"/>
          <p:nvPr/>
        </p:nvSpPr>
        <p:spPr>
          <a:xfrm>
            <a:off x="-757402" y="7480373"/>
            <a:ext cx="11985270" cy="826508"/>
          </a:xfrm>
          <a:prstGeom prst="rect">
            <a:avLst/>
          </a:prstGeom>
        </p:spPr>
        <p:txBody>
          <a:bodyPr lIns="0" tIns="0" rIns="0" bIns="0" rtlCol="0" anchor="t">
            <a:spAutoFit/>
          </a:bodyPr>
          <a:lstStyle/>
          <a:p>
            <a:pPr algn="ctr">
              <a:lnSpc>
                <a:spcPts val="3297"/>
              </a:lnSpc>
            </a:pPr>
            <a:r>
              <a:rPr lang="en-US" sz="2355" dirty="0">
                <a:solidFill>
                  <a:srgbClr val="000000"/>
                </a:solidFill>
                <a:latin typeface="Cormorant Garamond Bold"/>
              </a:rPr>
              <a:t>NAME- T Rishita Reddy                 UNIVERSITY ROLL NO.- 2017081</a:t>
            </a:r>
          </a:p>
          <a:p>
            <a:pPr algn="ctr">
              <a:lnSpc>
                <a:spcPts val="3297"/>
              </a:lnSpc>
            </a:pPr>
            <a:r>
              <a:rPr lang="en-US" sz="2355" dirty="0">
                <a:solidFill>
                  <a:srgbClr val="000000"/>
                </a:solidFill>
                <a:latin typeface="Cormorant Garamond Bold"/>
              </a:rPr>
              <a:t>SECTION- I                                               CLASS ROLL-47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898876" y="2531124"/>
            <a:ext cx="9853448" cy="9895007"/>
            <a:chOff x="0" y="0"/>
            <a:chExt cx="6323330" cy="6350000"/>
          </a:xfrm>
        </p:grpSpPr>
        <p:sp>
          <p:nvSpPr>
            <p:cNvPr id="3" name="Freeform 3"/>
            <p:cNvSpPr/>
            <p:nvPr/>
          </p:nvSpPr>
          <p:spPr>
            <a:xfrm>
              <a:off x="0" y="0"/>
              <a:ext cx="6323330" cy="6350000"/>
            </a:xfrm>
            <a:custGeom>
              <a:avLst/>
              <a:gdLst/>
              <a:ahLst/>
              <a:cxnLst/>
              <a:rect l="l" t="t" r="r" b="b"/>
              <a:pathLst>
                <a:path w="6323330" h="6350000">
                  <a:moveTo>
                    <a:pt x="6320790" y="2887980"/>
                  </a:moveTo>
                  <a:lnTo>
                    <a:pt x="6320790" y="1596390"/>
                  </a:lnTo>
                  <a:cubicBezTo>
                    <a:pt x="6320790" y="715010"/>
                    <a:pt x="5605780" y="0"/>
                    <a:pt x="4724400" y="0"/>
                  </a:cubicBezTo>
                  <a:lnTo>
                    <a:pt x="4724400" y="0"/>
                  </a:lnTo>
                  <a:cubicBezTo>
                    <a:pt x="3967480" y="0"/>
                    <a:pt x="3314700" y="530860"/>
                    <a:pt x="3161030" y="1271270"/>
                  </a:cubicBezTo>
                  <a:cubicBezTo>
                    <a:pt x="3006090" y="530860"/>
                    <a:pt x="2353310" y="0"/>
                    <a:pt x="1596390" y="0"/>
                  </a:cubicBezTo>
                  <a:lnTo>
                    <a:pt x="1596390" y="0"/>
                  </a:lnTo>
                  <a:cubicBezTo>
                    <a:pt x="715010" y="0"/>
                    <a:pt x="0" y="715010"/>
                    <a:pt x="0" y="1596390"/>
                  </a:cubicBezTo>
                  <a:lnTo>
                    <a:pt x="0" y="3462020"/>
                  </a:lnTo>
                  <a:lnTo>
                    <a:pt x="2540" y="3462020"/>
                  </a:lnTo>
                  <a:lnTo>
                    <a:pt x="2540" y="4752340"/>
                  </a:lnTo>
                  <a:cubicBezTo>
                    <a:pt x="2540" y="5634990"/>
                    <a:pt x="717550" y="6350000"/>
                    <a:pt x="1598930" y="6350000"/>
                  </a:cubicBezTo>
                  <a:lnTo>
                    <a:pt x="1598930" y="6350000"/>
                  </a:lnTo>
                  <a:cubicBezTo>
                    <a:pt x="2354580" y="6350000"/>
                    <a:pt x="3007360" y="5819140"/>
                    <a:pt x="3162300" y="5078730"/>
                  </a:cubicBezTo>
                  <a:cubicBezTo>
                    <a:pt x="3317240" y="5819140"/>
                    <a:pt x="3970020" y="6350000"/>
                    <a:pt x="4726940" y="6350000"/>
                  </a:cubicBezTo>
                  <a:lnTo>
                    <a:pt x="4726940" y="6350000"/>
                  </a:lnTo>
                  <a:cubicBezTo>
                    <a:pt x="5608320" y="6350000"/>
                    <a:pt x="6323330" y="5634990"/>
                    <a:pt x="6323330" y="4753610"/>
                  </a:cubicBezTo>
                  <a:lnTo>
                    <a:pt x="6323330" y="2887980"/>
                  </a:lnTo>
                  <a:lnTo>
                    <a:pt x="6320790" y="2887980"/>
                  </a:lnTo>
                  <a:close/>
                </a:path>
              </a:pathLst>
            </a:custGeom>
            <a:solidFill>
              <a:srgbClr val="737373">
                <a:alpha val="9804"/>
              </a:srgbClr>
            </a:solidFill>
            <a:ln w="12700">
              <a:solidFill>
                <a:srgbClr val="000000"/>
              </a:solidFill>
            </a:ln>
          </p:spPr>
        </p:sp>
      </p:grpSp>
      <p:grpSp>
        <p:nvGrpSpPr>
          <p:cNvPr id="4" name="Group 4"/>
          <p:cNvGrpSpPr/>
          <p:nvPr/>
        </p:nvGrpSpPr>
        <p:grpSpPr>
          <a:xfrm>
            <a:off x="0" y="8889740"/>
            <a:ext cx="18288000" cy="1411968"/>
            <a:chOff x="0" y="0"/>
            <a:chExt cx="6186311" cy="477629"/>
          </a:xfrm>
        </p:grpSpPr>
        <p:sp>
          <p:nvSpPr>
            <p:cNvPr id="5" name="Freeform 5"/>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304543"/>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88594" y="2106326"/>
            <a:ext cx="11888848" cy="6592907"/>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144000" y="759876"/>
            <a:ext cx="1375025" cy="1375025"/>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138294" y="1910064"/>
            <a:ext cx="1594724" cy="1594724"/>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540313" y="87963"/>
            <a:ext cx="2465575" cy="2443160"/>
          </a:xfrm>
          <a:prstGeom prst="rect">
            <a:avLst/>
          </a:prstGeom>
        </p:spPr>
      </p:pic>
      <p:sp>
        <p:nvSpPr>
          <p:cNvPr id="10" name="TextBox 10"/>
          <p:cNvSpPr txBox="1"/>
          <p:nvPr/>
        </p:nvSpPr>
        <p:spPr>
          <a:xfrm>
            <a:off x="5181255" y="5109539"/>
            <a:ext cx="11563270" cy="2327843"/>
          </a:xfrm>
          <a:prstGeom prst="rect">
            <a:avLst/>
          </a:prstGeom>
        </p:spPr>
        <p:txBody>
          <a:bodyPr wrap="square" lIns="0" tIns="0" rIns="0" bIns="0" rtlCol="0" anchor="t">
            <a:spAutoFit/>
          </a:bodyPr>
          <a:lstStyle/>
          <a:p>
            <a:pPr algn="ctr">
              <a:lnSpc>
                <a:spcPts val="20172"/>
              </a:lnSpc>
              <a:spcBef>
                <a:spcPct val="0"/>
              </a:spcBef>
            </a:pPr>
            <a:r>
              <a:rPr lang="en-US" sz="11023" dirty="0">
                <a:solidFill>
                  <a:srgbClr val="8C52FF"/>
                </a:solidFill>
                <a:latin typeface="Archivo Black"/>
              </a:rPr>
              <a:t>THANK YOU!!</a:t>
            </a:r>
          </a:p>
        </p:txBody>
      </p:sp>
      <p:pic>
        <p:nvPicPr>
          <p:cNvPr id="18" name="Picture 17">
            <a:extLst>
              <a:ext uri="{FF2B5EF4-FFF2-40B4-BE49-F238E27FC236}">
                <a16:creationId xmlns:a16="http://schemas.microsoft.com/office/drawing/2014/main" id="{370779F9-22C0-42EE-9EF5-753B8F62CDD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409974" y="2985116"/>
            <a:ext cx="2743200" cy="2715768"/>
          </a:xfrm>
          <a:prstGeom prst="rect">
            <a:avLst/>
          </a:prstGeom>
        </p:spPr>
      </p:pic>
      <p:pic>
        <p:nvPicPr>
          <p:cNvPr id="22" name="Picture 21">
            <a:extLst>
              <a:ext uri="{FF2B5EF4-FFF2-40B4-BE49-F238E27FC236}">
                <a16:creationId xmlns:a16="http://schemas.microsoft.com/office/drawing/2014/main" id="{8A12C168-B742-47BF-9310-3EC92F279B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435" y="0"/>
            <a:ext cx="4842441" cy="405453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0" y="8889740"/>
            <a:ext cx="18288000" cy="1411968"/>
            <a:chOff x="0" y="0"/>
            <a:chExt cx="6186311" cy="477629"/>
          </a:xfrm>
        </p:grpSpPr>
        <p:sp>
          <p:nvSpPr>
            <p:cNvPr id="3" name="Freeform 3"/>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304543"/>
            </a:solidFill>
          </p:spPr>
        </p:sp>
      </p:grpSp>
      <p:grpSp>
        <p:nvGrpSpPr>
          <p:cNvPr id="4" name="Group 4"/>
          <p:cNvGrpSpPr>
            <a:grpSpLocks noChangeAspect="1"/>
          </p:cNvGrpSpPr>
          <p:nvPr/>
        </p:nvGrpSpPr>
        <p:grpSpPr>
          <a:xfrm>
            <a:off x="12701153" y="694594"/>
            <a:ext cx="4413669" cy="7588840"/>
            <a:chOff x="0" y="0"/>
            <a:chExt cx="3693160" cy="6350000"/>
          </a:xfrm>
        </p:grpSpPr>
        <p:sp>
          <p:nvSpPr>
            <p:cNvPr id="5" name="Freeform 5"/>
            <p:cNvSpPr/>
            <p:nvPr/>
          </p:nvSpPr>
          <p:spPr>
            <a:xfrm>
              <a:off x="-190500" y="-190500"/>
              <a:ext cx="4074160" cy="6731000"/>
            </a:xfrm>
            <a:custGeom>
              <a:avLst/>
              <a:gdLst/>
              <a:ahLst/>
              <a:cxnLst/>
              <a:rect l="l" t="t" r="r" b="b"/>
              <a:pathLst>
                <a:path w="4074160" h="6731000">
                  <a:moveTo>
                    <a:pt x="3318510" y="3365500"/>
                  </a:moveTo>
                  <a:cubicBezTo>
                    <a:pt x="4052570" y="2658110"/>
                    <a:pt x="4072890" y="1488440"/>
                    <a:pt x="3365500" y="754380"/>
                  </a:cubicBezTo>
                  <a:cubicBezTo>
                    <a:pt x="2658110" y="20320"/>
                    <a:pt x="1488440" y="0"/>
                    <a:pt x="754380" y="707390"/>
                  </a:cubicBezTo>
                  <a:cubicBezTo>
                    <a:pt x="20320" y="1414780"/>
                    <a:pt x="0" y="2584450"/>
                    <a:pt x="708660" y="3318510"/>
                  </a:cubicBezTo>
                  <a:cubicBezTo>
                    <a:pt x="723900" y="3335020"/>
                    <a:pt x="739140" y="3350260"/>
                    <a:pt x="755650" y="3365500"/>
                  </a:cubicBezTo>
                  <a:cubicBezTo>
                    <a:pt x="21590" y="4072890"/>
                    <a:pt x="1270" y="5242560"/>
                    <a:pt x="708660" y="5976620"/>
                  </a:cubicBezTo>
                  <a:cubicBezTo>
                    <a:pt x="1416050" y="6710680"/>
                    <a:pt x="2585720" y="6731000"/>
                    <a:pt x="3319780" y="6023610"/>
                  </a:cubicBezTo>
                  <a:cubicBezTo>
                    <a:pt x="4053840" y="5316220"/>
                    <a:pt x="4074160" y="4146550"/>
                    <a:pt x="3366770" y="3412490"/>
                  </a:cubicBezTo>
                  <a:cubicBezTo>
                    <a:pt x="3350260" y="3395980"/>
                    <a:pt x="3335020" y="3380740"/>
                    <a:pt x="3318510" y="3365500"/>
                  </a:cubicBezTo>
                  <a:close/>
                </a:path>
              </a:pathLst>
            </a:custGeom>
            <a:solidFill>
              <a:srgbClr val="737373">
                <a:alpha val="9804"/>
              </a:srgbClr>
            </a:solidFill>
            <a:ln w="12700">
              <a:solidFill>
                <a:srgbClr val="000000"/>
              </a:solidFill>
            </a:ln>
          </p:spPr>
        </p:sp>
      </p:grpSp>
      <p:grpSp>
        <p:nvGrpSpPr>
          <p:cNvPr id="6" name="Group 6"/>
          <p:cNvGrpSpPr/>
          <p:nvPr/>
        </p:nvGrpSpPr>
        <p:grpSpPr>
          <a:xfrm>
            <a:off x="10792912" y="924959"/>
            <a:ext cx="6604427" cy="660442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0"/>
              </a:srgbClr>
            </a:solidFill>
          </p:spPr>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701153" y="564805"/>
            <a:ext cx="5008592" cy="8424238"/>
          </a:xfrm>
          <a:prstGeom prst="rect">
            <a:avLst/>
          </a:prstGeom>
        </p:spPr>
      </p:pic>
      <p:sp>
        <p:nvSpPr>
          <p:cNvPr id="9" name="TextBox 9"/>
          <p:cNvSpPr txBox="1"/>
          <p:nvPr/>
        </p:nvSpPr>
        <p:spPr>
          <a:xfrm>
            <a:off x="7610777" y="2843603"/>
            <a:ext cx="3665493" cy="4997282"/>
          </a:xfrm>
          <a:prstGeom prst="rect">
            <a:avLst/>
          </a:prstGeom>
        </p:spPr>
        <p:txBody>
          <a:bodyPr lIns="0" tIns="0" rIns="0" bIns="0" rtlCol="0" anchor="t">
            <a:spAutoFit/>
          </a:bodyPr>
          <a:lstStyle/>
          <a:p>
            <a:pPr>
              <a:lnSpc>
                <a:spcPts val="5711"/>
              </a:lnSpc>
            </a:pPr>
            <a:r>
              <a:rPr lang="en-US" sz="3120" dirty="0">
                <a:solidFill>
                  <a:srgbClr val="000000">
                    <a:alpha val="80000"/>
                  </a:srgbClr>
                </a:solidFill>
                <a:latin typeface="HK Grotesk Medium"/>
              </a:rPr>
              <a:t>Introduction and </a:t>
            </a:r>
          </a:p>
          <a:p>
            <a:pPr>
              <a:lnSpc>
                <a:spcPts val="5711"/>
              </a:lnSpc>
            </a:pPr>
            <a:r>
              <a:rPr lang="en-US" sz="3120" dirty="0">
                <a:solidFill>
                  <a:srgbClr val="000000">
                    <a:alpha val="80000"/>
                  </a:srgbClr>
                </a:solidFill>
                <a:latin typeface="HK Grotesk Medium"/>
              </a:rPr>
              <a:t>problem statement</a:t>
            </a:r>
          </a:p>
          <a:p>
            <a:pPr>
              <a:lnSpc>
                <a:spcPts val="5711"/>
              </a:lnSpc>
            </a:pPr>
            <a:r>
              <a:rPr lang="en-US" sz="3120" dirty="0">
                <a:solidFill>
                  <a:srgbClr val="000000">
                    <a:alpha val="80000"/>
                  </a:srgbClr>
                </a:solidFill>
                <a:latin typeface="HK Grotesk Medium"/>
              </a:rPr>
              <a:t>Methodology</a:t>
            </a:r>
          </a:p>
          <a:p>
            <a:pPr>
              <a:lnSpc>
                <a:spcPts val="5711"/>
              </a:lnSpc>
            </a:pPr>
            <a:r>
              <a:rPr lang="en-US" sz="3120" dirty="0">
                <a:solidFill>
                  <a:srgbClr val="000000">
                    <a:alpha val="80000"/>
                  </a:srgbClr>
                </a:solidFill>
                <a:latin typeface="HK Grotesk Medium"/>
              </a:rPr>
              <a:t>Results and discussion</a:t>
            </a:r>
          </a:p>
          <a:p>
            <a:pPr>
              <a:lnSpc>
                <a:spcPts val="5711"/>
              </a:lnSpc>
            </a:pPr>
            <a:r>
              <a:rPr lang="en-US" sz="3120" dirty="0">
                <a:solidFill>
                  <a:srgbClr val="000000">
                    <a:alpha val="80000"/>
                  </a:srgbClr>
                </a:solidFill>
                <a:latin typeface="HK Grotesk Medium"/>
              </a:rPr>
              <a:t>Conclusion and Future Work</a:t>
            </a:r>
          </a:p>
        </p:txBody>
      </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58659" y="5143500"/>
            <a:ext cx="3692121" cy="3457168"/>
          </a:xfrm>
          <a:prstGeom prst="rect">
            <a:avLst/>
          </a:prstGeom>
        </p:spPr>
      </p:pic>
      <p:sp>
        <p:nvSpPr>
          <p:cNvPr id="11" name="TextBox 11"/>
          <p:cNvSpPr txBox="1"/>
          <p:nvPr/>
        </p:nvSpPr>
        <p:spPr>
          <a:xfrm>
            <a:off x="0" y="2310000"/>
            <a:ext cx="6062864" cy="2544421"/>
          </a:xfrm>
          <a:prstGeom prst="rect">
            <a:avLst/>
          </a:prstGeom>
        </p:spPr>
        <p:txBody>
          <a:bodyPr lIns="0" tIns="0" rIns="0" bIns="0" rtlCol="0" anchor="t">
            <a:spAutoFit/>
          </a:bodyPr>
          <a:lstStyle/>
          <a:p>
            <a:pPr algn="ctr">
              <a:lnSpc>
                <a:spcPts val="10528"/>
              </a:lnSpc>
              <a:spcBef>
                <a:spcPct val="0"/>
              </a:spcBef>
            </a:pPr>
            <a:r>
              <a:rPr lang="en-US" sz="5753">
                <a:solidFill>
                  <a:srgbClr val="000000"/>
                </a:solidFill>
                <a:latin typeface="League Spartan"/>
              </a:rPr>
              <a:t>Table of Content</a:t>
            </a:r>
          </a:p>
        </p:txBody>
      </p:sp>
      <p:sp>
        <p:nvSpPr>
          <p:cNvPr id="12" name="TextBox 12"/>
          <p:cNvSpPr txBox="1"/>
          <p:nvPr/>
        </p:nvSpPr>
        <p:spPr>
          <a:xfrm>
            <a:off x="6413559" y="2862653"/>
            <a:ext cx="682408" cy="4467249"/>
          </a:xfrm>
          <a:prstGeom prst="rect">
            <a:avLst/>
          </a:prstGeom>
        </p:spPr>
        <p:txBody>
          <a:bodyPr wrap="square" lIns="0" tIns="0" rIns="0" bIns="0" rtlCol="0" anchor="t">
            <a:spAutoFit/>
          </a:bodyPr>
          <a:lstStyle/>
          <a:p>
            <a:pPr algn="ctr">
              <a:lnSpc>
                <a:spcPts val="8915"/>
              </a:lnSpc>
            </a:pPr>
            <a:r>
              <a:rPr lang="en-US" sz="4871" dirty="0">
                <a:solidFill>
                  <a:srgbClr val="000000"/>
                </a:solidFill>
                <a:latin typeface="HK Grotesk Medium"/>
              </a:rPr>
              <a:t>12</a:t>
            </a:r>
          </a:p>
          <a:p>
            <a:pPr algn="ctr">
              <a:lnSpc>
                <a:spcPts val="8915"/>
              </a:lnSpc>
            </a:pPr>
            <a:r>
              <a:rPr lang="en-US" sz="4871" dirty="0">
                <a:solidFill>
                  <a:srgbClr val="000000"/>
                </a:solidFill>
                <a:latin typeface="HK Grotesk Medium"/>
              </a:rPr>
              <a:t>3</a:t>
            </a:r>
          </a:p>
          <a:p>
            <a:pPr algn="ctr">
              <a:lnSpc>
                <a:spcPts val="8915"/>
              </a:lnSpc>
              <a:spcBef>
                <a:spcPct val="0"/>
              </a:spcBef>
            </a:pPr>
            <a:r>
              <a:rPr lang="en-US" sz="4871" dirty="0">
                <a:solidFill>
                  <a:srgbClr val="000000"/>
                </a:solidFill>
                <a:latin typeface="HK Grotesk Medium"/>
              </a:rPr>
              <a:t>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31642" y="588949"/>
            <a:ext cx="6604427" cy="6604427"/>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37373">
                <a:alpha val="9804"/>
              </a:srgbClr>
            </a:solidFill>
          </p:spPr>
        </p:sp>
      </p:grpSp>
      <p:grpSp>
        <p:nvGrpSpPr>
          <p:cNvPr id="4" name="Group 4"/>
          <p:cNvGrpSpPr/>
          <p:nvPr/>
        </p:nvGrpSpPr>
        <p:grpSpPr>
          <a:xfrm>
            <a:off x="0" y="8889740"/>
            <a:ext cx="18288000" cy="1411968"/>
            <a:chOff x="0" y="0"/>
            <a:chExt cx="6186311" cy="477629"/>
          </a:xfrm>
        </p:grpSpPr>
        <p:sp>
          <p:nvSpPr>
            <p:cNvPr id="5" name="Freeform 5"/>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304543"/>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452114" y="2345587"/>
            <a:ext cx="3244806" cy="6442756"/>
          </a:xfrm>
          <a:prstGeom prst="rect">
            <a:avLst/>
          </a:prstGeom>
        </p:spPr>
      </p:pic>
      <p:sp>
        <p:nvSpPr>
          <p:cNvPr id="7" name="TextBox 7"/>
          <p:cNvSpPr txBox="1"/>
          <p:nvPr/>
        </p:nvSpPr>
        <p:spPr>
          <a:xfrm>
            <a:off x="3696920" y="2913066"/>
            <a:ext cx="14113806" cy="4833164"/>
          </a:xfrm>
          <a:prstGeom prst="rect">
            <a:avLst/>
          </a:prstGeom>
        </p:spPr>
        <p:txBody>
          <a:bodyPr lIns="0" tIns="0" rIns="0" bIns="0" rtlCol="0" anchor="t">
            <a:spAutoFit/>
          </a:bodyPr>
          <a:lstStyle/>
          <a:p>
            <a:pPr algn="ctr">
              <a:lnSpc>
                <a:spcPts val="5515"/>
              </a:lnSpc>
              <a:spcBef>
                <a:spcPct val="0"/>
              </a:spcBef>
            </a:pPr>
            <a:r>
              <a:rPr lang="en-US" sz="3013" dirty="0">
                <a:solidFill>
                  <a:srgbClr val="000000"/>
                </a:solidFill>
                <a:latin typeface="HK Grotesk Medium"/>
              </a:rPr>
              <a:t>The term ‘hate speech’ was formally defined as ‘any communication that disparages a person or a group on the basis of some characteristics (to be referred to as types of hate or hate classes) such as race, </a:t>
            </a:r>
            <a:r>
              <a:rPr lang="en-US" sz="3013" dirty="0" err="1">
                <a:solidFill>
                  <a:srgbClr val="000000"/>
                </a:solidFill>
                <a:latin typeface="HK Grotesk Medium"/>
              </a:rPr>
              <a:t>colour</a:t>
            </a:r>
            <a:r>
              <a:rPr lang="en-US" sz="3013" dirty="0">
                <a:solidFill>
                  <a:srgbClr val="000000"/>
                </a:solidFill>
                <a:latin typeface="HK Grotesk Medium"/>
              </a:rPr>
              <a:t>, ethnicity, gender, sexual orientation, nationality, religion, or other characteristics. Due to increasing growth of social media like twitter, Facebook etc. It has become easier to make hateful comments, speeches and hate based activities. Hate speech detection model divides the content into hate and non-hate and thus detects the hateful or offensive content.</a:t>
            </a:r>
          </a:p>
        </p:txBody>
      </p:sp>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582101" y="588949"/>
            <a:ext cx="3325624" cy="1665694"/>
          </a:xfrm>
          <a:prstGeom prst="rect">
            <a:avLst/>
          </a:prstGeom>
        </p:spPr>
      </p:pic>
      <p:sp>
        <p:nvSpPr>
          <p:cNvPr id="9" name="TextBox 9"/>
          <p:cNvSpPr txBox="1"/>
          <p:nvPr/>
        </p:nvSpPr>
        <p:spPr>
          <a:xfrm>
            <a:off x="6472785" y="914400"/>
            <a:ext cx="9316242" cy="1036131"/>
          </a:xfrm>
          <a:prstGeom prst="rect">
            <a:avLst/>
          </a:prstGeom>
        </p:spPr>
        <p:txBody>
          <a:bodyPr lIns="0" tIns="0" rIns="0" bIns="0" rtlCol="0" anchor="t">
            <a:spAutoFit/>
          </a:bodyPr>
          <a:lstStyle/>
          <a:p>
            <a:pPr>
              <a:lnSpc>
                <a:spcPts val="8959"/>
              </a:lnSpc>
              <a:spcBef>
                <a:spcPct val="0"/>
              </a:spcBef>
            </a:pPr>
            <a:r>
              <a:rPr lang="en-US" sz="6399">
                <a:solidFill>
                  <a:srgbClr val="000000"/>
                </a:solidFill>
                <a:latin typeface="Cormorant Garamond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0" y="8889740"/>
            <a:ext cx="18288000" cy="1411968"/>
            <a:chOff x="0" y="0"/>
            <a:chExt cx="6186311" cy="477629"/>
          </a:xfrm>
        </p:grpSpPr>
        <p:sp>
          <p:nvSpPr>
            <p:cNvPr id="3" name="Freeform 3"/>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304543"/>
            </a:solidFill>
          </p:spPr>
        </p:sp>
      </p:grpSp>
      <p:grpSp>
        <p:nvGrpSpPr>
          <p:cNvPr id="4" name="Group 4"/>
          <p:cNvGrpSpPr>
            <a:grpSpLocks noChangeAspect="1"/>
          </p:cNvGrpSpPr>
          <p:nvPr/>
        </p:nvGrpSpPr>
        <p:grpSpPr>
          <a:xfrm>
            <a:off x="0" y="267952"/>
            <a:ext cx="6450724" cy="6450724"/>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1567180"/>
                  </a:moveTo>
                  <a:lnTo>
                    <a:pt x="3677920" y="0"/>
                  </a:lnTo>
                  <a:lnTo>
                    <a:pt x="3671570" y="1645920"/>
                  </a:lnTo>
                  <a:lnTo>
                    <a:pt x="4634230" y="309880"/>
                  </a:lnTo>
                  <a:lnTo>
                    <a:pt x="4119880" y="1873250"/>
                  </a:lnTo>
                  <a:lnTo>
                    <a:pt x="5448300" y="901700"/>
                  </a:lnTo>
                  <a:lnTo>
                    <a:pt x="4475480" y="2230120"/>
                  </a:lnTo>
                  <a:lnTo>
                    <a:pt x="6038850" y="1715770"/>
                  </a:lnTo>
                  <a:lnTo>
                    <a:pt x="4702810" y="2678430"/>
                  </a:lnTo>
                  <a:lnTo>
                    <a:pt x="6348730" y="2672080"/>
                  </a:lnTo>
                  <a:lnTo>
                    <a:pt x="4782820" y="3175000"/>
                  </a:lnTo>
                  <a:lnTo>
                    <a:pt x="6350000" y="3677920"/>
                  </a:lnTo>
                  <a:lnTo>
                    <a:pt x="4704080" y="3671570"/>
                  </a:lnTo>
                  <a:lnTo>
                    <a:pt x="6040120" y="4634230"/>
                  </a:lnTo>
                  <a:lnTo>
                    <a:pt x="4476750" y="4119880"/>
                  </a:lnTo>
                  <a:lnTo>
                    <a:pt x="5448300" y="5448300"/>
                  </a:lnTo>
                  <a:lnTo>
                    <a:pt x="4119880" y="4475480"/>
                  </a:lnTo>
                  <a:lnTo>
                    <a:pt x="4634230" y="6038850"/>
                  </a:lnTo>
                  <a:lnTo>
                    <a:pt x="3671570" y="4702810"/>
                  </a:lnTo>
                  <a:lnTo>
                    <a:pt x="3677920" y="6348730"/>
                  </a:lnTo>
                  <a:lnTo>
                    <a:pt x="3175000" y="4782820"/>
                  </a:lnTo>
                  <a:lnTo>
                    <a:pt x="2672080" y="6350000"/>
                  </a:lnTo>
                  <a:lnTo>
                    <a:pt x="2678430" y="4704080"/>
                  </a:lnTo>
                  <a:lnTo>
                    <a:pt x="1715770" y="6040120"/>
                  </a:lnTo>
                  <a:lnTo>
                    <a:pt x="2230120" y="4476750"/>
                  </a:lnTo>
                  <a:lnTo>
                    <a:pt x="901700" y="5448300"/>
                  </a:lnTo>
                  <a:lnTo>
                    <a:pt x="1874520" y="4119880"/>
                  </a:lnTo>
                  <a:lnTo>
                    <a:pt x="311150" y="4634230"/>
                  </a:lnTo>
                  <a:lnTo>
                    <a:pt x="1647190" y="3671570"/>
                  </a:lnTo>
                  <a:lnTo>
                    <a:pt x="0" y="3677920"/>
                  </a:lnTo>
                  <a:lnTo>
                    <a:pt x="1567180" y="3175000"/>
                  </a:lnTo>
                  <a:lnTo>
                    <a:pt x="0" y="2672080"/>
                  </a:lnTo>
                  <a:lnTo>
                    <a:pt x="1645920" y="2678430"/>
                  </a:lnTo>
                  <a:lnTo>
                    <a:pt x="311150" y="1715770"/>
                  </a:lnTo>
                  <a:lnTo>
                    <a:pt x="1874520" y="2230120"/>
                  </a:lnTo>
                  <a:lnTo>
                    <a:pt x="901700" y="901700"/>
                  </a:lnTo>
                  <a:lnTo>
                    <a:pt x="2230120" y="1874520"/>
                  </a:lnTo>
                  <a:lnTo>
                    <a:pt x="1715770" y="311150"/>
                  </a:lnTo>
                  <a:lnTo>
                    <a:pt x="2678430" y="1647190"/>
                  </a:lnTo>
                  <a:lnTo>
                    <a:pt x="2672080" y="0"/>
                  </a:lnTo>
                  <a:lnTo>
                    <a:pt x="3175000" y="1567180"/>
                  </a:lnTo>
                  <a:close/>
                </a:path>
              </a:pathLst>
            </a:custGeom>
            <a:solidFill>
              <a:srgbClr val="737373">
                <a:alpha val="9804"/>
              </a:srgbClr>
            </a:solidFill>
            <a:ln w="12700">
              <a:solidFill>
                <a:srgbClr val="000000"/>
              </a:solidFill>
            </a:ln>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15776" y="2654803"/>
            <a:ext cx="5939166" cy="5777189"/>
          </a:xfrm>
          <a:prstGeom prst="rect">
            <a:avLst/>
          </a:prstGeom>
        </p:spPr>
      </p:pic>
      <p:sp>
        <p:nvSpPr>
          <p:cNvPr id="7" name="TextBox 7"/>
          <p:cNvSpPr txBox="1"/>
          <p:nvPr/>
        </p:nvSpPr>
        <p:spPr>
          <a:xfrm>
            <a:off x="9144000" y="1156346"/>
            <a:ext cx="6651896" cy="1036131"/>
          </a:xfrm>
          <a:prstGeom prst="rect">
            <a:avLst/>
          </a:prstGeom>
        </p:spPr>
        <p:txBody>
          <a:bodyPr lIns="0" tIns="0" rIns="0" bIns="0" rtlCol="0" anchor="t">
            <a:spAutoFit/>
          </a:bodyPr>
          <a:lstStyle/>
          <a:p>
            <a:pPr>
              <a:lnSpc>
                <a:spcPts val="8960"/>
              </a:lnSpc>
              <a:spcBef>
                <a:spcPct val="0"/>
              </a:spcBef>
            </a:pPr>
            <a:r>
              <a:rPr lang="en-US" sz="6400">
                <a:solidFill>
                  <a:srgbClr val="000000"/>
                </a:solidFill>
                <a:latin typeface="Cormorant Garamond Bold"/>
              </a:rPr>
              <a:t>Problem Statement</a:t>
            </a:r>
          </a:p>
        </p:txBody>
      </p:sp>
      <p:sp>
        <p:nvSpPr>
          <p:cNvPr id="8" name="TextBox 8"/>
          <p:cNvSpPr txBox="1"/>
          <p:nvPr/>
        </p:nvSpPr>
        <p:spPr>
          <a:xfrm>
            <a:off x="6003766" y="2262139"/>
            <a:ext cx="12284234" cy="3636633"/>
          </a:xfrm>
          <a:prstGeom prst="rect">
            <a:avLst/>
          </a:prstGeom>
        </p:spPr>
        <p:txBody>
          <a:bodyPr lIns="0" tIns="0" rIns="0" bIns="0" rtlCol="0" anchor="t">
            <a:spAutoFit/>
          </a:bodyPr>
          <a:lstStyle/>
          <a:p>
            <a:pPr algn="ctr">
              <a:lnSpc>
                <a:spcPts val="4834"/>
              </a:lnSpc>
            </a:pPr>
            <a:r>
              <a:rPr lang="en-US" sz="2641" dirty="0">
                <a:solidFill>
                  <a:srgbClr val="000000"/>
                </a:solidFill>
                <a:latin typeface="HK Grotesk Medium"/>
              </a:rPr>
              <a:t>The problem statement of our work is to detect hate speech from all content on twitter, classifying whether it is ‘hate speech’, ‘offensive’ or ‘neither’. If someone uses a hateful comment or offensive word, we can detect it using decision trees algorithm. Decision trees algorithm is most powerful tool for classification and prediction. We extracted data from Kaggle and made our own dataset.</a:t>
            </a:r>
          </a:p>
          <a:p>
            <a:pPr algn="ctr">
              <a:lnSpc>
                <a:spcPts val="4834"/>
              </a:lnSpc>
              <a:spcBef>
                <a:spcPct val="0"/>
              </a:spcBef>
            </a:pPr>
            <a:endParaRPr lang="en-US" sz="2641" dirty="0">
              <a:solidFill>
                <a:srgbClr val="000000"/>
              </a:solidFill>
              <a:latin typeface="HK Grotesk Medium"/>
            </a:endParaRPr>
          </a:p>
        </p:txBody>
      </p:sp>
      <p:sp>
        <p:nvSpPr>
          <p:cNvPr id="9" name="TextBox 9"/>
          <p:cNvSpPr txBox="1"/>
          <p:nvPr/>
        </p:nvSpPr>
        <p:spPr>
          <a:xfrm>
            <a:off x="6014600" y="5362422"/>
            <a:ext cx="11619548" cy="3276923"/>
          </a:xfrm>
          <a:prstGeom prst="rect">
            <a:avLst/>
          </a:prstGeom>
        </p:spPr>
        <p:txBody>
          <a:bodyPr lIns="0" tIns="0" rIns="0" bIns="0" rtlCol="0" anchor="t">
            <a:spAutoFit/>
          </a:bodyPr>
          <a:lstStyle/>
          <a:p>
            <a:pPr algn="ctr">
              <a:lnSpc>
                <a:spcPts val="5207"/>
              </a:lnSpc>
            </a:pPr>
            <a:r>
              <a:rPr lang="en-US" sz="2845" dirty="0">
                <a:solidFill>
                  <a:srgbClr val="000000"/>
                </a:solidFill>
                <a:latin typeface="HK Grotesk Medium"/>
              </a:rPr>
              <a:t>We used multiple tools to make our project. Some of them are as follows:</a:t>
            </a:r>
          </a:p>
          <a:p>
            <a:pPr algn="ctr">
              <a:lnSpc>
                <a:spcPts val="5207"/>
              </a:lnSpc>
            </a:pPr>
            <a:r>
              <a:rPr lang="en-US" sz="2845" dirty="0">
                <a:solidFill>
                  <a:srgbClr val="000000"/>
                </a:solidFill>
                <a:latin typeface="HK Grotesk Medium"/>
              </a:rPr>
              <a:t>-&gt; Spyder</a:t>
            </a:r>
          </a:p>
          <a:p>
            <a:pPr algn="ctr">
              <a:lnSpc>
                <a:spcPts val="5207"/>
              </a:lnSpc>
            </a:pPr>
            <a:r>
              <a:rPr lang="en-US" sz="2845" dirty="0">
                <a:solidFill>
                  <a:srgbClr val="000000"/>
                </a:solidFill>
                <a:latin typeface="HK Grotesk Medium"/>
              </a:rPr>
              <a:t>-&gt; Google colab</a:t>
            </a:r>
          </a:p>
          <a:p>
            <a:pPr algn="ctr">
              <a:lnSpc>
                <a:spcPts val="5207"/>
              </a:lnSpc>
              <a:spcBef>
                <a:spcPct val="0"/>
              </a:spcBef>
            </a:pPr>
            <a:r>
              <a:rPr lang="en-US" sz="2845" dirty="0">
                <a:solidFill>
                  <a:srgbClr val="000000"/>
                </a:solidFill>
                <a:latin typeface="HK Grotesk Medium"/>
              </a:rPr>
              <a:t>-&gt;python libraries including numpy, pandas, nltk, re and sklearn.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4543"/>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789952" y="2095500"/>
            <a:ext cx="6498048" cy="6498048"/>
            <a:chOff x="0" y="0"/>
            <a:chExt cx="5407660" cy="5407660"/>
          </a:xfrm>
        </p:grpSpPr>
        <p:sp>
          <p:nvSpPr>
            <p:cNvPr id="3" name="Freeform 3"/>
            <p:cNvSpPr/>
            <p:nvPr/>
          </p:nvSpPr>
          <p:spPr>
            <a:xfrm>
              <a:off x="0" y="0"/>
              <a:ext cx="5406390" cy="5406391"/>
            </a:xfrm>
            <a:custGeom>
              <a:avLst/>
              <a:gdLst/>
              <a:ahLst/>
              <a:cxnLst/>
              <a:rect l="l" t="t" r="r" b="b"/>
              <a:pathLst>
                <a:path w="5406390" h="5406391">
                  <a:moveTo>
                    <a:pt x="2703830" y="0"/>
                  </a:moveTo>
                  <a:lnTo>
                    <a:pt x="2815590" y="2001520"/>
                  </a:lnTo>
                  <a:lnTo>
                    <a:pt x="3539490" y="132080"/>
                  </a:lnTo>
                  <a:lnTo>
                    <a:pt x="3026410" y="2070100"/>
                  </a:lnTo>
                  <a:lnTo>
                    <a:pt x="4292600" y="516890"/>
                  </a:lnTo>
                  <a:lnTo>
                    <a:pt x="3205480" y="2202180"/>
                  </a:lnTo>
                  <a:lnTo>
                    <a:pt x="4890770" y="1115060"/>
                  </a:lnTo>
                  <a:lnTo>
                    <a:pt x="3336290" y="2381250"/>
                  </a:lnTo>
                  <a:lnTo>
                    <a:pt x="5274310" y="1868170"/>
                  </a:lnTo>
                  <a:lnTo>
                    <a:pt x="3404870" y="2592070"/>
                  </a:lnTo>
                  <a:lnTo>
                    <a:pt x="5406390" y="2703830"/>
                  </a:lnTo>
                  <a:lnTo>
                    <a:pt x="3404870" y="2815590"/>
                  </a:lnTo>
                  <a:lnTo>
                    <a:pt x="5274310" y="3539490"/>
                  </a:lnTo>
                  <a:lnTo>
                    <a:pt x="3336290" y="3026410"/>
                  </a:lnTo>
                  <a:lnTo>
                    <a:pt x="4890770" y="4292600"/>
                  </a:lnTo>
                  <a:lnTo>
                    <a:pt x="3205480" y="3205480"/>
                  </a:lnTo>
                  <a:lnTo>
                    <a:pt x="4292600" y="4890770"/>
                  </a:lnTo>
                  <a:lnTo>
                    <a:pt x="3026410" y="3336290"/>
                  </a:lnTo>
                  <a:lnTo>
                    <a:pt x="3539490" y="5274310"/>
                  </a:lnTo>
                  <a:lnTo>
                    <a:pt x="2815590" y="3404870"/>
                  </a:lnTo>
                  <a:lnTo>
                    <a:pt x="2703830" y="5406391"/>
                  </a:lnTo>
                  <a:lnTo>
                    <a:pt x="2592070" y="3404870"/>
                  </a:lnTo>
                  <a:lnTo>
                    <a:pt x="1868170" y="5274311"/>
                  </a:lnTo>
                  <a:lnTo>
                    <a:pt x="2381250" y="3336291"/>
                  </a:lnTo>
                  <a:lnTo>
                    <a:pt x="1115060" y="4890770"/>
                  </a:lnTo>
                  <a:lnTo>
                    <a:pt x="2202180" y="3205480"/>
                  </a:lnTo>
                  <a:lnTo>
                    <a:pt x="516890" y="4292600"/>
                  </a:lnTo>
                  <a:lnTo>
                    <a:pt x="2070100" y="3026410"/>
                  </a:lnTo>
                  <a:lnTo>
                    <a:pt x="132080" y="3539490"/>
                  </a:lnTo>
                  <a:lnTo>
                    <a:pt x="2001520" y="2815590"/>
                  </a:lnTo>
                  <a:lnTo>
                    <a:pt x="0" y="2703830"/>
                  </a:lnTo>
                  <a:lnTo>
                    <a:pt x="2001520" y="2592070"/>
                  </a:lnTo>
                  <a:lnTo>
                    <a:pt x="132080" y="1868170"/>
                  </a:lnTo>
                  <a:lnTo>
                    <a:pt x="2070100" y="2381250"/>
                  </a:lnTo>
                  <a:lnTo>
                    <a:pt x="516890" y="1115060"/>
                  </a:lnTo>
                  <a:lnTo>
                    <a:pt x="2202180" y="2202180"/>
                  </a:lnTo>
                  <a:lnTo>
                    <a:pt x="1115060" y="516890"/>
                  </a:lnTo>
                  <a:lnTo>
                    <a:pt x="2381250" y="2070100"/>
                  </a:lnTo>
                  <a:lnTo>
                    <a:pt x="1868170" y="132080"/>
                  </a:lnTo>
                  <a:lnTo>
                    <a:pt x="2592070" y="2001520"/>
                  </a:lnTo>
                  <a:lnTo>
                    <a:pt x="2703830" y="0"/>
                  </a:lnTo>
                  <a:close/>
                </a:path>
              </a:pathLst>
            </a:custGeom>
            <a:solidFill>
              <a:srgbClr val="FAFAFA">
                <a:alpha val="9804"/>
              </a:srgbClr>
            </a:solidFill>
            <a:ln w="12700">
              <a:solidFill>
                <a:srgbClr val="000000"/>
              </a:solidFill>
            </a:ln>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25687" y="3750438"/>
            <a:ext cx="4773609" cy="5940011"/>
          </a:xfrm>
          <a:prstGeom prst="rect">
            <a:avLst/>
          </a:prstGeom>
        </p:spPr>
      </p:pic>
      <p:sp>
        <p:nvSpPr>
          <p:cNvPr id="5" name="TextBox 5"/>
          <p:cNvSpPr txBox="1"/>
          <p:nvPr/>
        </p:nvSpPr>
        <p:spPr>
          <a:xfrm>
            <a:off x="269951" y="1718701"/>
            <a:ext cx="8874049" cy="2462348"/>
          </a:xfrm>
          <a:prstGeom prst="rect">
            <a:avLst/>
          </a:prstGeom>
        </p:spPr>
        <p:txBody>
          <a:bodyPr lIns="0" tIns="0" rIns="0" bIns="0" rtlCol="0" anchor="t">
            <a:spAutoFit/>
          </a:bodyPr>
          <a:lstStyle/>
          <a:p>
            <a:pPr algn="ctr">
              <a:lnSpc>
                <a:spcPts val="3947"/>
              </a:lnSpc>
            </a:pPr>
            <a:r>
              <a:rPr lang="en-US" sz="2156" dirty="0">
                <a:solidFill>
                  <a:srgbClr val="F5F5EF"/>
                </a:solidFill>
                <a:latin typeface="HK Grotesk Medium"/>
              </a:rPr>
              <a:t> Data Collection- We collected data from Kaggle, extracted data along with our own additions, made our own dataset.</a:t>
            </a:r>
          </a:p>
          <a:p>
            <a:pPr algn="ctr">
              <a:lnSpc>
                <a:spcPts val="3947"/>
              </a:lnSpc>
            </a:pPr>
            <a:r>
              <a:rPr lang="en-US" sz="2156" dirty="0">
                <a:solidFill>
                  <a:srgbClr val="F5F5EF"/>
                </a:solidFill>
                <a:latin typeface="HK Grotesk Medium"/>
              </a:rPr>
              <a:t> Tools and setup for our project- We will install required software and libraries as told in introduction above. </a:t>
            </a:r>
          </a:p>
          <a:p>
            <a:pPr algn="ctr">
              <a:lnSpc>
                <a:spcPts val="3947"/>
              </a:lnSpc>
              <a:spcBef>
                <a:spcPct val="0"/>
              </a:spcBef>
            </a:pPr>
            <a:endParaRPr lang="en-US" sz="2156" dirty="0">
              <a:solidFill>
                <a:srgbClr val="F5F5EF"/>
              </a:solidFill>
              <a:latin typeface="HK Grotesk Medium"/>
            </a:endParaRPr>
          </a:p>
        </p:txBody>
      </p:sp>
      <p:sp>
        <p:nvSpPr>
          <p:cNvPr id="6" name="TextBox 6"/>
          <p:cNvSpPr txBox="1"/>
          <p:nvPr/>
        </p:nvSpPr>
        <p:spPr>
          <a:xfrm>
            <a:off x="0" y="3780182"/>
            <a:ext cx="13577695" cy="6569042"/>
          </a:xfrm>
          <a:prstGeom prst="rect">
            <a:avLst/>
          </a:prstGeom>
        </p:spPr>
        <p:txBody>
          <a:bodyPr lIns="0" tIns="0" rIns="0" bIns="0" rtlCol="0" anchor="t">
            <a:spAutoFit/>
          </a:bodyPr>
          <a:lstStyle/>
          <a:p>
            <a:pPr algn="ctr">
              <a:lnSpc>
                <a:spcPts val="4270"/>
              </a:lnSpc>
            </a:pPr>
            <a:r>
              <a:rPr lang="en-US" sz="2333" dirty="0">
                <a:solidFill>
                  <a:srgbClr val="F5F5EF"/>
                </a:solidFill>
                <a:latin typeface="HK Grotesk Medium"/>
              </a:rPr>
              <a:t>In making of our project, following methods will take place:</a:t>
            </a:r>
          </a:p>
          <a:p>
            <a:pPr algn="ctr">
              <a:lnSpc>
                <a:spcPts val="4270"/>
              </a:lnSpc>
            </a:pPr>
            <a:r>
              <a:rPr lang="en-US" sz="2333" dirty="0">
                <a:solidFill>
                  <a:srgbClr val="F5F5EF"/>
                </a:solidFill>
                <a:latin typeface="HK Grotesk Medium"/>
              </a:rPr>
              <a:t>1)   Setting up environment- The first step to develop or project is to install </a:t>
            </a:r>
            <a:r>
              <a:rPr lang="en-US" sz="2333" dirty="0" err="1">
                <a:solidFill>
                  <a:srgbClr val="F5F5EF"/>
                </a:solidFill>
                <a:latin typeface="HK Grotesk Medium"/>
              </a:rPr>
              <a:t>Jupyter</a:t>
            </a:r>
            <a:r>
              <a:rPr lang="en-US" sz="2333" dirty="0">
                <a:solidFill>
                  <a:srgbClr val="F5F5EF"/>
                </a:solidFill>
                <a:latin typeface="HK Grotesk Medium"/>
              </a:rPr>
              <a:t> notebook in our system.</a:t>
            </a:r>
          </a:p>
          <a:p>
            <a:pPr algn="ctr">
              <a:lnSpc>
                <a:spcPts val="4270"/>
              </a:lnSpc>
            </a:pPr>
            <a:r>
              <a:rPr lang="en-US" sz="2333" dirty="0">
                <a:solidFill>
                  <a:srgbClr val="F5F5EF"/>
                </a:solidFill>
                <a:latin typeface="HK Grotesk Medium"/>
              </a:rPr>
              <a:t>2)   Understanding the data- We have downloaded our data from Kaggle that uses Twitter database. We classified our data into ‘Hate speech’ , ‘Offensive’ and ‘Neither’. We used 7 columns in our dataset:</a:t>
            </a:r>
          </a:p>
          <a:p>
            <a:pPr algn="ctr">
              <a:lnSpc>
                <a:spcPts val="4270"/>
              </a:lnSpc>
            </a:pPr>
            <a:r>
              <a:rPr lang="en-US" sz="2333" dirty="0">
                <a:solidFill>
                  <a:srgbClr val="F5F5EF"/>
                </a:solidFill>
                <a:latin typeface="HK Grotesk Medium"/>
              </a:rPr>
              <a:t>Ø index- stores index</a:t>
            </a:r>
          </a:p>
          <a:p>
            <a:pPr algn="ctr">
              <a:lnSpc>
                <a:spcPts val="4270"/>
              </a:lnSpc>
            </a:pPr>
            <a:r>
              <a:rPr lang="en-US" sz="2333" dirty="0">
                <a:solidFill>
                  <a:srgbClr val="F5F5EF"/>
                </a:solidFill>
                <a:latin typeface="HK Grotesk Medium"/>
              </a:rPr>
              <a:t>Ø count- counts number of users who coded each tweet.</a:t>
            </a:r>
          </a:p>
          <a:p>
            <a:pPr algn="ctr">
              <a:lnSpc>
                <a:spcPts val="4270"/>
              </a:lnSpc>
            </a:pPr>
            <a:r>
              <a:rPr lang="en-US" sz="2333" dirty="0">
                <a:solidFill>
                  <a:srgbClr val="F5F5EF"/>
                </a:solidFill>
                <a:latin typeface="HK Grotesk Medium"/>
              </a:rPr>
              <a:t>Ø </a:t>
            </a:r>
            <a:r>
              <a:rPr lang="en-US" sz="2333" dirty="0" err="1">
                <a:solidFill>
                  <a:srgbClr val="F5F5EF"/>
                </a:solidFill>
                <a:latin typeface="HK Grotesk Medium"/>
              </a:rPr>
              <a:t>hatespeech</a:t>
            </a:r>
            <a:r>
              <a:rPr lang="en-US" sz="2333" dirty="0">
                <a:solidFill>
                  <a:srgbClr val="F5F5EF"/>
                </a:solidFill>
                <a:latin typeface="HK Grotesk Medium"/>
              </a:rPr>
              <a:t>- number of users who suggested it to be hate speech</a:t>
            </a:r>
          </a:p>
          <a:p>
            <a:pPr algn="ctr">
              <a:lnSpc>
                <a:spcPts val="4270"/>
              </a:lnSpc>
            </a:pPr>
            <a:r>
              <a:rPr lang="en-US" sz="2333" dirty="0">
                <a:solidFill>
                  <a:srgbClr val="F5F5EF"/>
                </a:solidFill>
                <a:latin typeface="HK Grotesk Medium"/>
              </a:rPr>
              <a:t>Ø </a:t>
            </a:r>
            <a:r>
              <a:rPr lang="en-US" sz="2333" dirty="0" err="1">
                <a:solidFill>
                  <a:srgbClr val="F5F5EF"/>
                </a:solidFill>
                <a:latin typeface="HK Grotesk Medium"/>
              </a:rPr>
              <a:t>offensivespeech</a:t>
            </a:r>
            <a:r>
              <a:rPr lang="en-US" sz="2333" dirty="0">
                <a:solidFill>
                  <a:srgbClr val="F5F5EF"/>
                </a:solidFill>
                <a:latin typeface="HK Grotesk Medium"/>
              </a:rPr>
              <a:t>- number of users who suggested it to be offensive content.</a:t>
            </a:r>
          </a:p>
          <a:p>
            <a:pPr algn="ctr">
              <a:lnSpc>
                <a:spcPts val="4270"/>
              </a:lnSpc>
            </a:pPr>
            <a:r>
              <a:rPr lang="en-US" sz="2333" dirty="0">
                <a:solidFill>
                  <a:srgbClr val="F5F5EF"/>
                </a:solidFill>
                <a:latin typeface="HK Grotesk Medium"/>
              </a:rPr>
              <a:t>Ø neither- number of users who suggested it to be neither hate nor offensive.</a:t>
            </a:r>
          </a:p>
          <a:p>
            <a:pPr algn="ctr">
              <a:lnSpc>
                <a:spcPts val="4270"/>
              </a:lnSpc>
            </a:pPr>
            <a:r>
              <a:rPr lang="en-US" sz="2333" dirty="0">
                <a:solidFill>
                  <a:srgbClr val="F5F5EF"/>
                </a:solidFill>
                <a:latin typeface="HK Grotesk Medium"/>
              </a:rPr>
              <a:t>Ø class- It consist of label in which we denoted 0 to ‘Hate speech’, 1 to ‘Offensive’ and 2 to ‘Neither’.</a:t>
            </a:r>
          </a:p>
          <a:p>
            <a:pPr algn="ctr">
              <a:lnSpc>
                <a:spcPts val="4270"/>
              </a:lnSpc>
              <a:spcBef>
                <a:spcPct val="0"/>
              </a:spcBef>
            </a:pPr>
            <a:endParaRPr lang="en-US" sz="2333" dirty="0">
              <a:solidFill>
                <a:srgbClr val="F5F5EF"/>
              </a:solidFill>
              <a:latin typeface="HK Grotesk Medium"/>
            </a:endParaRP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878069" y="742133"/>
            <a:ext cx="2219836" cy="2219836"/>
          </a:xfrm>
          <a:prstGeom prst="rect">
            <a:avLst/>
          </a:prstGeom>
        </p:spPr>
      </p:pic>
      <p:sp>
        <p:nvSpPr>
          <p:cNvPr id="8" name="TextBox 8"/>
          <p:cNvSpPr txBox="1"/>
          <p:nvPr/>
        </p:nvSpPr>
        <p:spPr>
          <a:xfrm>
            <a:off x="620326" y="775872"/>
            <a:ext cx="5946929" cy="1076179"/>
          </a:xfrm>
          <a:prstGeom prst="rect">
            <a:avLst/>
          </a:prstGeom>
        </p:spPr>
        <p:txBody>
          <a:bodyPr lIns="0" tIns="0" rIns="0" bIns="0" rtlCol="0" anchor="t">
            <a:spAutoFit/>
          </a:bodyPr>
          <a:lstStyle/>
          <a:p>
            <a:pPr algn="ctr">
              <a:lnSpc>
                <a:spcPts val="9371"/>
              </a:lnSpc>
              <a:spcBef>
                <a:spcPct val="0"/>
              </a:spcBef>
            </a:pPr>
            <a:r>
              <a:rPr lang="en-US" sz="5120">
                <a:solidFill>
                  <a:srgbClr val="F5F5EF"/>
                </a:solidFill>
                <a:latin typeface="League Spartan"/>
              </a:rPr>
              <a:t>METHODOLOGY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4543"/>
        </a:solidFill>
        <a:effectLst/>
      </p:bgPr>
    </p:bg>
    <p:spTree>
      <p:nvGrpSpPr>
        <p:cNvPr id="1" name=""/>
        <p:cNvGrpSpPr/>
        <p:nvPr/>
      </p:nvGrpSpPr>
      <p:grpSpPr>
        <a:xfrm>
          <a:off x="0" y="0"/>
          <a:ext cx="0" cy="0"/>
          <a:chOff x="0" y="0"/>
          <a:chExt cx="0" cy="0"/>
        </a:xfrm>
      </p:grpSpPr>
      <p:sp>
        <p:nvSpPr>
          <p:cNvPr id="2" name="TextBox 2"/>
          <p:cNvSpPr txBox="1"/>
          <p:nvPr/>
        </p:nvSpPr>
        <p:spPr>
          <a:xfrm>
            <a:off x="0" y="272295"/>
            <a:ext cx="15123533" cy="8564652"/>
          </a:xfrm>
          <a:prstGeom prst="rect">
            <a:avLst/>
          </a:prstGeom>
        </p:spPr>
        <p:txBody>
          <a:bodyPr lIns="0" tIns="0" rIns="0" bIns="0" rtlCol="0" anchor="t">
            <a:spAutoFit/>
          </a:bodyPr>
          <a:lstStyle/>
          <a:p>
            <a:pPr algn="ctr">
              <a:lnSpc>
                <a:spcPts val="4797"/>
              </a:lnSpc>
            </a:pPr>
            <a:r>
              <a:rPr lang="en-US" sz="2621" dirty="0">
                <a:solidFill>
                  <a:srgbClr val="FFFFFF"/>
                </a:solidFill>
                <a:latin typeface="HK Grotesk Medium"/>
              </a:rPr>
              <a:t>Ø column- This column consists of tweet texts.</a:t>
            </a:r>
          </a:p>
          <a:p>
            <a:pPr algn="ctr">
              <a:lnSpc>
                <a:spcPts val="4797"/>
              </a:lnSpc>
            </a:pPr>
            <a:r>
              <a:rPr lang="en-US" sz="2621" dirty="0">
                <a:solidFill>
                  <a:srgbClr val="FFFFFF"/>
                </a:solidFill>
                <a:latin typeface="HK Grotesk Medium"/>
              </a:rPr>
              <a:t>3)   Importing the libraries- Some of the libraries used in our project are pandas, numpy, nltk, re and sklearn. After importing libraries, we will load the data.</a:t>
            </a:r>
          </a:p>
          <a:p>
            <a:pPr algn="ctr">
              <a:lnSpc>
                <a:spcPts val="4797"/>
              </a:lnSpc>
            </a:pPr>
            <a:r>
              <a:rPr lang="en-US" sz="2621" dirty="0">
                <a:solidFill>
                  <a:srgbClr val="FFFFFF"/>
                </a:solidFill>
                <a:latin typeface="HK Grotesk Medium"/>
              </a:rPr>
              <a:t>4)   Preprocessing data- We will preprocess the data and make it suitable for our model. We used two Natural Language Processing terms:</a:t>
            </a:r>
          </a:p>
          <a:p>
            <a:pPr algn="ctr">
              <a:lnSpc>
                <a:spcPts val="4797"/>
              </a:lnSpc>
            </a:pPr>
            <a:r>
              <a:rPr lang="en-US" sz="2621" dirty="0">
                <a:solidFill>
                  <a:srgbClr val="FFFFFF"/>
                </a:solidFill>
                <a:latin typeface="HK Grotesk Medium"/>
              </a:rPr>
              <a:t>Ø </a:t>
            </a:r>
            <a:r>
              <a:rPr lang="en-US" sz="2621" dirty="0" err="1">
                <a:solidFill>
                  <a:srgbClr val="FFFFFF"/>
                </a:solidFill>
                <a:latin typeface="HK Grotesk Medium"/>
              </a:rPr>
              <a:t>Stopword</a:t>
            </a:r>
            <a:r>
              <a:rPr lang="en-US" sz="2621" dirty="0">
                <a:solidFill>
                  <a:srgbClr val="FFFFFF"/>
                </a:solidFill>
                <a:latin typeface="HK Grotesk Medium"/>
              </a:rPr>
              <a:t>- They are useless words that are not used in the classification like conjunctions, punctuation etc.</a:t>
            </a:r>
          </a:p>
          <a:p>
            <a:pPr algn="ctr">
              <a:lnSpc>
                <a:spcPts val="4797"/>
              </a:lnSpc>
            </a:pPr>
            <a:r>
              <a:rPr lang="en-US" sz="2621" dirty="0">
                <a:solidFill>
                  <a:srgbClr val="FFFFFF"/>
                </a:solidFill>
                <a:latin typeface="HK Grotesk Medium"/>
              </a:rPr>
              <a:t>Ø Stemmer- They are the root words and also their variants.</a:t>
            </a:r>
          </a:p>
          <a:p>
            <a:pPr algn="ctr">
              <a:lnSpc>
                <a:spcPts val="4797"/>
              </a:lnSpc>
            </a:pPr>
            <a:r>
              <a:rPr lang="en-US" sz="2621" dirty="0">
                <a:solidFill>
                  <a:srgbClr val="FFFFFF"/>
                </a:solidFill>
                <a:latin typeface="HK Grotesk Medium"/>
              </a:rPr>
              <a:t>5)   Splitting data- We will split our data into training and testing.</a:t>
            </a:r>
          </a:p>
          <a:p>
            <a:pPr algn="ctr">
              <a:lnSpc>
                <a:spcPts val="4797"/>
              </a:lnSpc>
            </a:pPr>
            <a:r>
              <a:rPr lang="en-US" sz="2621" dirty="0">
                <a:solidFill>
                  <a:srgbClr val="FFFFFF"/>
                </a:solidFill>
                <a:latin typeface="HK Grotesk Medium"/>
              </a:rPr>
              <a:t>6)   Building Model- After separating data, we will use decision trees to classify. Decision trees is supervised machine learning that uses set of principles to make a judgement.</a:t>
            </a:r>
          </a:p>
          <a:p>
            <a:pPr algn="ctr">
              <a:lnSpc>
                <a:spcPts val="4797"/>
              </a:lnSpc>
            </a:pPr>
            <a:r>
              <a:rPr lang="en-US" sz="2621" dirty="0">
                <a:solidFill>
                  <a:srgbClr val="FFFFFF"/>
                </a:solidFill>
                <a:latin typeface="HK Grotesk Medium"/>
              </a:rPr>
              <a:t>7)   Evaluating the results- In this step, we predict the accuracy of our machine learning model. Our model is approximately 88.89%.</a:t>
            </a:r>
          </a:p>
          <a:p>
            <a:pPr algn="ctr">
              <a:lnSpc>
                <a:spcPts val="4797"/>
              </a:lnSpc>
              <a:spcBef>
                <a:spcPct val="0"/>
              </a:spcBef>
            </a:pPr>
            <a:endParaRPr lang="en-US" sz="2621" dirty="0">
              <a:solidFill>
                <a:srgbClr val="FFFFFF"/>
              </a:solidFill>
              <a:latin typeface="HK Grotesk Medium"/>
            </a:endParaRP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41936" y="242937"/>
            <a:ext cx="2408902" cy="240890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123533" y="6005621"/>
            <a:ext cx="3067999" cy="3067999"/>
          </a:xfrm>
          <a:prstGeom prst="rect">
            <a:avLst/>
          </a:prstGeom>
        </p:spPr>
      </p:pic>
      <p:pic>
        <p:nvPicPr>
          <p:cNvPr id="5" name="Picture 5"/>
          <p:cNvPicPr>
            <a:picLocks noChangeAspect="1"/>
          </p:cNvPicPr>
          <p:nvPr/>
        </p:nvPicPr>
        <p:blipFill>
          <a:blip r:embed="rId6"/>
          <a:srcRect/>
          <a:stretch>
            <a:fillRect/>
          </a:stretch>
        </p:blipFill>
        <p:spPr>
          <a:xfrm>
            <a:off x="14568129" y="3306204"/>
            <a:ext cx="3719871" cy="2436515"/>
          </a:xfrm>
          <a:prstGeom prst="rect">
            <a:avLst/>
          </a:prstGeom>
        </p:spPr>
      </p:pic>
      <p:pic>
        <p:nvPicPr>
          <p:cNvPr id="6" name="Picture 5">
            <a:extLst>
              <a:ext uri="{FF2B5EF4-FFF2-40B4-BE49-F238E27FC236}">
                <a16:creationId xmlns:a16="http://schemas.microsoft.com/office/drawing/2014/main" id="{0D9A71B5-4AF0-44E6-8800-0722AB316A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4800" y="7539620"/>
            <a:ext cx="4648200" cy="252888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4543"/>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698311" y="0"/>
            <a:ext cx="10785179" cy="15447120"/>
            <a:chOff x="0" y="0"/>
            <a:chExt cx="4433570" cy="6350000"/>
          </a:xfrm>
        </p:grpSpPr>
        <p:sp>
          <p:nvSpPr>
            <p:cNvPr id="3" name="Freeform 3"/>
            <p:cNvSpPr/>
            <p:nvPr/>
          </p:nvSpPr>
          <p:spPr>
            <a:xfrm>
              <a:off x="0" y="0"/>
              <a:ext cx="4433570" cy="6350000"/>
            </a:xfrm>
            <a:custGeom>
              <a:avLst/>
              <a:gdLst/>
              <a:ahLst/>
              <a:cxnLst/>
              <a:rect l="l" t="t" r="r" b="b"/>
              <a:pathLst>
                <a:path w="4433570" h="635000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solidFill>
              <a:srgbClr val="FAFAFA">
                <a:alpha val="9804"/>
              </a:srgbClr>
            </a:solidFill>
            <a:ln w="12700">
              <a:solidFill>
                <a:srgbClr val="000000"/>
              </a:solidFill>
            </a:ln>
          </p:spPr>
        </p:sp>
      </p:grpSp>
      <p:grpSp>
        <p:nvGrpSpPr>
          <p:cNvPr id="4" name="Group 4"/>
          <p:cNvGrpSpPr/>
          <p:nvPr/>
        </p:nvGrpSpPr>
        <p:grpSpPr>
          <a:xfrm>
            <a:off x="6940394" y="414259"/>
            <a:ext cx="5972620" cy="1558066"/>
            <a:chOff x="0" y="0"/>
            <a:chExt cx="2531548" cy="660400"/>
          </a:xfrm>
        </p:grpSpPr>
        <p:sp>
          <p:nvSpPr>
            <p:cNvPr id="5" name="Freeform 5"/>
            <p:cNvSpPr/>
            <p:nvPr/>
          </p:nvSpPr>
          <p:spPr>
            <a:xfrm>
              <a:off x="0" y="0"/>
              <a:ext cx="2531548" cy="660400"/>
            </a:xfrm>
            <a:custGeom>
              <a:avLst/>
              <a:gdLst/>
              <a:ahLst/>
              <a:cxnLst/>
              <a:rect l="l" t="t" r="r" b="b"/>
              <a:pathLst>
                <a:path w="2531548" h="660400">
                  <a:moveTo>
                    <a:pt x="2407088" y="660400"/>
                  </a:moveTo>
                  <a:lnTo>
                    <a:pt x="124460" y="660400"/>
                  </a:lnTo>
                  <a:cubicBezTo>
                    <a:pt x="55880" y="660400"/>
                    <a:pt x="0" y="604520"/>
                    <a:pt x="0" y="535940"/>
                  </a:cubicBezTo>
                  <a:lnTo>
                    <a:pt x="0" y="124460"/>
                  </a:lnTo>
                  <a:cubicBezTo>
                    <a:pt x="0" y="55880"/>
                    <a:pt x="55880" y="0"/>
                    <a:pt x="124460" y="0"/>
                  </a:cubicBezTo>
                  <a:lnTo>
                    <a:pt x="2407088" y="0"/>
                  </a:lnTo>
                  <a:cubicBezTo>
                    <a:pt x="2475668" y="0"/>
                    <a:pt x="2531548" y="55880"/>
                    <a:pt x="2531548" y="124460"/>
                  </a:cubicBezTo>
                  <a:lnTo>
                    <a:pt x="2531548" y="535940"/>
                  </a:lnTo>
                  <a:cubicBezTo>
                    <a:pt x="2531548" y="604520"/>
                    <a:pt x="2475668" y="660400"/>
                    <a:pt x="2407088" y="660400"/>
                  </a:cubicBezTo>
                  <a:close/>
                </a:path>
              </a:pathLst>
            </a:custGeom>
            <a:solidFill>
              <a:srgbClr val="FFFFFF"/>
            </a:solidFill>
          </p:spPr>
        </p:sp>
      </p:grpSp>
      <p:grpSp>
        <p:nvGrpSpPr>
          <p:cNvPr id="6" name="Group 6"/>
          <p:cNvGrpSpPr/>
          <p:nvPr/>
        </p:nvGrpSpPr>
        <p:grpSpPr>
          <a:xfrm>
            <a:off x="6851451" y="2348252"/>
            <a:ext cx="6061563" cy="1581268"/>
            <a:chOff x="0" y="0"/>
            <a:chExt cx="2531548" cy="660400"/>
          </a:xfrm>
        </p:grpSpPr>
        <p:sp>
          <p:nvSpPr>
            <p:cNvPr id="7" name="Freeform 7"/>
            <p:cNvSpPr/>
            <p:nvPr/>
          </p:nvSpPr>
          <p:spPr>
            <a:xfrm>
              <a:off x="0" y="0"/>
              <a:ext cx="2531548" cy="660400"/>
            </a:xfrm>
            <a:custGeom>
              <a:avLst/>
              <a:gdLst/>
              <a:ahLst/>
              <a:cxnLst/>
              <a:rect l="l" t="t" r="r" b="b"/>
              <a:pathLst>
                <a:path w="2531548" h="660400">
                  <a:moveTo>
                    <a:pt x="2407088" y="660400"/>
                  </a:moveTo>
                  <a:lnTo>
                    <a:pt x="124460" y="660400"/>
                  </a:lnTo>
                  <a:cubicBezTo>
                    <a:pt x="55880" y="660400"/>
                    <a:pt x="0" y="604520"/>
                    <a:pt x="0" y="535940"/>
                  </a:cubicBezTo>
                  <a:lnTo>
                    <a:pt x="0" y="124460"/>
                  </a:lnTo>
                  <a:cubicBezTo>
                    <a:pt x="0" y="55880"/>
                    <a:pt x="55880" y="0"/>
                    <a:pt x="124460" y="0"/>
                  </a:cubicBezTo>
                  <a:lnTo>
                    <a:pt x="2407088" y="0"/>
                  </a:lnTo>
                  <a:cubicBezTo>
                    <a:pt x="2475668" y="0"/>
                    <a:pt x="2531548" y="55880"/>
                    <a:pt x="2531548" y="124460"/>
                  </a:cubicBezTo>
                  <a:lnTo>
                    <a:pt x="2531548" y="535940"/>
                  </a:lnTo>
                  <a:cubicBezTo>
                    <a:pt x="2531548" y="604520"/>
                    <a:pt x="2475668" y="660400"/>
                    <a:pt x="2407088" y="660400"/>
                  </a:cubicBezTo>
                  <a:close/>
                </a:path>
              </a:pathLst>
            </a:custGeom>
            <a:solidFill>
              <a:srgbClr val="FFFFFF"/>
            </a:solidFill>
          </p:spPr>
        </p:sp>
      </p:grpSp>
      <p:grpSp>
        <p:nvGrpSpPr>
          <p:cNvPr id="8" name="Group 8"/>
          <p:cNvGrpSpPr/>
          <p:nvPr/>
        </p:nvGrpSpPr>
        <p:grpSpPr>
          <a:xfrm>
            <a:off x="6851451" y="4345695"/>
            <a:ext cx="6061563" cy="1595610"/>
            <a:chOff x="0" y="0"/>
            <a:chExt cx="2508794" cy="660400"/>
          </a:xfrm>
        </p:grpSpPr>
        <p:sp>
          <p:nvSpPr>
            <p:cNvPr id="9" name="Freeform 9"/>
            <p:cNvSpPr/>
            <p:nvPr/>
          </p:nvSpPr>
          <p:spPr>
            <a:xfrm>
              <a:off x="0" y="0"/>
              <a:ext cx="2508795" cy="660400"/>
            </a:xfrm>
            <a:custGeom>
              <a:avLst/>
              <a:gdLst/>
              <a:ahLst/>
              <a:cxnLst/>
              <a:rect l="l" t="t" r="r" b="b"/>
              <a:pathLst>
                <a:path w="2508795" h="660400">
                  <a:moveTo>
                    <a:pt x="2384334" y="660400"/>
                  </a:moveTo>
                  <a:lnTo>
                    <a:pt x="124460" y="660400"/>
                  </a:lnTo>
                  <a:cubicBezTo>
                    <a:pt x="55880" y="660400"/>
                    <a:pt x="0" y="604520"/>
                    <a:pt x="0" y="535940"/>
                  </a:cubicBezTo>
                  <a:lnTo>
                    <a:pt x="0" y="124460"/>
                  </a:lnTo>
                  <a:cubicBezTo>
                    <a:pt x="0" y="55880"/>
                    <a:pt x="55880" y="0"/>
                    <a:pt x="124460" y="0"/>
                  </a:cubicBezTo>
                  <a:lnTo>
                    <a:pt x="2384335" y="0"/>
                  </a:lnTo>
                  <a:cubicBezTo>
                    <a:pt x="2452915" y="0"/>
                    <a:pt x="2508795" y="55880"/>
                    <a:pt x="2508795" y="124460"/>
                  </a:cubicBezTo>
                  <a:lnTo>
                    <a:pt x="2508795" y="535940"/>
                  </a:lnTo>
                  <a:cubicBezTo>
                    <a:pt x="2508795" y="604520"/>
                    <a:pt x="2452915" y="660400"/>
                    <a:pt x="2384335" y="660400"/>
                  </a:cubicBezTo>
                  <a:close/>
                </a:path>
              </a:pathLst>
            </a:custGeom>
            <a:solidFill>
              <a:srgbClr val="FFFFFF"/>
            </a:solidFill>
          </p:spPr>
        </p:sp>
      </p:grpSp>
      <p:grpSp>
        <p:nvGrpSpPr>
          <p:cNvPr id="10" name="Group 10"/>
          <p:cNvGrpSpPr/>
          <p:nvPr/>
        </p:nvGrpSpPr>
        <p:grpSpPr>
          <a:xfrm>
            <a:off x="6940394" y="6360405"/>
            <a:ext cx="6061563" cy="1595610"/>
            <a:chOff x="0" y="0"/>
            <a:chExt cx="2508794" cy="660400"/>
          </a:xfrm>
        </p:grpSpPr>
        <p:sp>
          <p:nvSpPr>
            <p:cNvPr id="11" name="Freeform 11"/>
            <p:cNvSpPr/>
            <p:nvPr/>
          </p:nvSpPr>
          <p:spPr>
            <a:xfrm>
              <a:off x="0" y="0"/>
              <a:ext cx="2508795" cy="660400"/>
            </a:xfrm>
            <a:custGeom>
              <a:avLst/>
              <a:gdLst/>
              <a:ahLst/>
              <a:cxnLst/>
              <a:rect l="l" t="t" r="r" b="b"/>
              <a:pathLst>
                <a:path w="2508795" h="660400">
                  <a:moveTo>
                    <a:pt x="2384334" y="660400"/>
                  </a:moveTo>
                  <a:lnTo>
                    <a:pt x="124460" y="660400"/>
                  </a:lnTo>
                  <a:cubicBezTo>
                    <a:pt x="55880" y="660400"/>
                    <a:pt x="0" y="604520"/>
                    <a:pt x="0" y="535940"/>
                  </a:cubicBezTo>
                  <a:lnTo>
                    <a:pt x="0" y="124460"/>
                  </a:lnTo>
                  <a:cubicBezTo>
                    <a:pt x="0" y="55880"/>
                    <a:pt x="55880" y="0"/>
                    <a:pt x="124460" y="0"/>
                  </a:cubicBezTo>
                  <a:lnTo>
                    <a:pt x="2384335" y="0"/>
                  </a:lnTo>
                  <a:cubicBezTo>
                    <a:pt x="2452915" y="0"/>
                    <a:pt x="2508795" y="55880"/>
                    <a:pt x="2508795" y="124460"/>
                  </a:cubicBezTo>
                  <a:lnTo>
                    <a:pt x="2508795" y="535940"/>
                  </a:lnTo>
                  <a:cubicBezTo>
                    <a:pt x="2508795" y="604520"/>
                    <a:pt x="2452915" y="660400"/>
                    <a:pt x="2384335" y="660400"/>
                  </a:cubicBezTo>
                  <a:close/>
                </a:path>
              </a:pathLst>
            </a:custGeom>
            <a:solidFill>
              <a:srgbClr val="FFFFFF"/>
            </a:solidFill>
          </p:spPr>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99019" y="5666160"/>
            <a:ext cx="4114800" cy="4114800"/>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363815" y="579920"/>
            <a:ext cx="4608031" cy="3536664"/>
          </a:xfrm>
          <a:prstGeom prst="rect">
            <a:avLst/>
          </a:prstGeom>
        </p:spPr>
      </p:pic>
      <p:sp>
        <p:nvSpPr>
          <p:cNvPr id="14" name="TextBox 14"/>
          <p:cNvSpPr txBox="1"/>
          <p:nvPr/>
        </p:nvSpPr>
        <p:spPr>
          <a:xfrm>
            <a:off x="1028700" y="1028700"/>
            <a:ext cx="4769760" cy="967824"/>
          </a:xfrm>
          <a:prstGeom prst="rect">
            <a:avLst/>
          </a:prstGeom>
        </p:spPr>
        <p:txBody>
          <a:bodyPr lIns="0" tIns="0" rIns="0" bIns="0" rtlCol="0" anchor="t">
            <a:spAutoFit/>
          </a:bodyPr>
          <a:lstStyle/>
          <a:p>
            <a:pPr>
              <a:lnSpc>
                <a:spcPts val="7744"/>
              </a:lnSpc>
            </a:pPr>
            <a:r>
              <a:rPr lang="en-US" sz="6400">
                <a:solidFill>
                  <a:srgbClr val="F5F5EF"/>
                </a:solidFill>
                <a:latin typeface="Cormorant Garamond Bold"/>
              </a:rPr>
              <a:t>Steps</a:t>
            </a:r>
          </a:p>
        </p:txBody>
      </p:sp>
      <p:sp>
        <p:nvSpPr>
          <p:cNvPr id="15" name="TextBox 15"/>
          <p:cNvSpPr txBox="1"/>
          <p:nvPr/>
        </p:nvSpPr>
        <p:spPr>
          <a:xfrm>
            <a:off x="7698311" y="538283"/>
            <a:ext cx="3921406" cy="1124154"/>
          </a:xfrm>
          <a:prstGeom prst="rect">
            <a:avLst/>
          </a:prstGeom>
        </p:spPr>
        <p:txBody>
          <a:bodyPr wrap="square" lIns="0" tIns="0" rIns="0" bIns="0" rtlCol="0" anchor="t">
            <a:spAutoFit/>
          </a:bodyPr>
          <a:lstStyle/>
          <a:p>
            <a:pPr algn="ctr">
              <a:lnSpc>
                <a:spcPts val="9559"/>
              </a:lnSpc>
              <a:spcBef>
                <a:spcPct val="0"/>
              </a:spcBef>
            </a:pPr>
            <a:r>
              <a:rPr lang="en-US" sz="5223" dirty="0">
                <a:solidFill>
                  <a:srgbClr val="000000"/>
                </a:solidFill>
                <a:latin typeface="HK Grotesk Medium"/>
              </a:rPr>
              <a:t>Load Data</a:t>
            </a:r>
          </a:p>
        </p:txBody>
      </p:sp>
      <p:sp>
        <p:nvSpPr>
          <p:cNvPr id="16" name="TextBox 16"/>
          <p:cNvSpPr txBox="1"/>
          <p:nvPr/>
        </p:nvSpPr>
        <p:spPr>
          <a:xfrm>
            <a:off x="7565096" y="2460142"/>
            <a:ext cx="4723216" cy="1056540"/>
          </a:xfrm>
          <a:prstGeom prst="rect">
            <a:avLst/>
          </a:prstGeom>
        </p:spPr>
        <p:txBody>
          <a:bodyPr lIns="0" tIns="0" rIns="0" bIns="0" rtlCol="0" anchor="t">
            <a:spAutoFit/>
          </a:bodyPr>
          <a:lstStyle/>
          <a:p>
            <a:pPr algn="ctr">
              <a:lnSpc>
                <a:spcPts val="9168"/>
              </a:lnSpc>
              <a:spcBef>
                <a:spcPct val="0"/>
              </a:spcBef>
            </a:pPr>
            <a:r>
              <a:rPr lang="en-US" sz="5010" dirty="0">
                <a:solidFill>
                  <a:srgbClr val="000000"/>
                </a:solidFill>
                <a:latin typeface="HK Grotesk Medium"/>
              </a:rPr>
              <a:t>Preprocessing</a:t>
            </a:r>
          </a:p>
        </p:txBody>
      </p:sp>
      <p:sp>
        <p:nvSpPr>
          <p:cNvPr id="17" name="TextBox 17"/>
          <p:cNvSpPr txBox="1"/>
          <p:nvPr/>
        </p:nvSpPr>
        <p:spPr>
          <a:xfrm>
            <a:off x="5981301" y="4468110"/>
            <a:ext cx="7382513" cy="1045979"/>
          </a:xfrm>
          <a:prstGeom prst="rect">
            <a:avLst/>
          </a:prstGeom>
        </p:spPr>
        <p:txBody>
          <a:bodyPr lIns="0" tIns="0" rIns="0" bIns="0" rtlCol="0" anchor="t">
            <a:spAutoFit/>
          </a:bodyPr>
          <a:lstStyle/>
          <a:p>
            <a:pPr algn="ctr">
              <a:lnSpc>
                <a:spcPts val="8926"/>
              </a:lnSpc>
              <a:spcBef>
                <a:spcPct val="0"/>
              </a:spcBef>
            </a:pPr>
            <a:r>
              <a:rPr lang="en-US" sz="4878">
                <a:solidFill>
                  <a:srgbClr val="000000"/>
                </a:solidFill>
                <a:latin typeface="HK Grotesk Medium"/>
              </a:rPr>
              <a:t>Splitting Data</a:t>
            </a:r>
          </a:p>
        </p:txBody>
      </p:sp>
      <p:sp>
        <p:nvSpPr>
          <p:cNvPr id="18" name="TextBox 18"/>
          <p:cNvSpPr txBox="1"/>
          <p:nvPr/>
        </p:nvSpPr>
        <p:spPr>
          <a:xfrm>
            <a:off x="5408503" y="6522480"/>
            <a:ext cx="8947459" cy="985708"/>
          </a:xfrm>
          <a:prstGeom prst="rect">
            <a:avLst/>
          </a:prstGeom>
        </p:spPr>
        <p:txBody>
          <a:bodyPr lIns="0" tIns="0" rIns="0" bIns="0" rtlCol="0" anchor="t">
            <a:spAutoFit/>
          </a:bodyPr>
          <a:lstStyle/>
          <a:p>
            <a:pPr algn="ctr">
              <a:lnSpc>
                <a:spcPts val="8430"/>
              </a:lnSpc>
              <a:spcBef>
                <a:spcPct val="0"/>
              </a:spcBef>
            </a:pPr>
            <a:r>
              <a:rPr lang="en-US" sz="4606" dirty="0">
                <a:solidFill>
                  <a:srgbClr val="000000"/>
                </a:solidFill>
                <a:latin typeface="HK Grotesk Medium"/>
              </a:rPr>
              <a:t>Build Model</a:t>
            </a:r>
          </a:p>
        </p:txBody>
      </p:sp>
      <p:grpSp>
        <p:nvGrpSpPr>
          <p:cNvPr id="19" name="Group 10">
            <a:extLst>
              <a:ext uri="{FF2B5EF4-FFF2-40B4-BE49-F238E27FC236}">
                <a16:creationId xmlns:a16="http://schemas.microsoft.com/office/drawing/2014/main" id="{FF7FC783-C369-46D8-92F7-3C6D30A26EBF}"/>
              </a:ext>
            </a:extLst>
          </p:cNvPr>
          <p:cNvGrpSpPr/>
          <p:nvPr/>
        </p:nvGrpSpPr>
        <p:grpSpPr>
          <a:xfrm>
            <a:off x="7029337" y="8220742"/>
            <a:ext cx="6061563" cy="1595610"/>
            <a:chOff x="0" y="0"/>
            <a:chExt cx="2508794" cy="660400"/>
          </a:xfrm>
        </p:grpSpPr>
        <p:sp>
          <p:nvSpPr>
            <p:cNvPr id="20" name="Freeform 11">
              <a:extLst>
                <a:ext uri="{FF2B5EF4-FFF2-40B4-BE49-F238E27FC236}">
                  <a16:creationId xmlns:a16="http://schemas.microsoft.com/office/drawing/2014/main" id="{D5B092C6-8615-47F0-B8B4-BCA96C564D3D}"/>
                </a:ext>
              </a:extLst>
            </p:cNvPr>
            <p:cNvSpPr/>
            <p:nvPr/>
          </p:nvSpPr>
          <p:spPr>
            <a:xfrm>
              <a:off x="0" y="0"/>
              <a:ext cx="2508795" cy="660400"/>
            </a:xfrm>
            <a:custGeom>
              <a:avLst/>
              <a:gdLst/>
              <a:ahLst/>
              <a:cxnLst/>
              <a:rect l="l" t="t" r="r" b="b"/>
              <a:pathLst>
                <a:path w="2508795" h="660400">
                  <a:moveTo>
                    <a:pt x="2384334" y="660400"/>
                  </a:moveTo>
                  <a:lnTo>
                    <a:pt x="124460" y="660400"/>
                  </a:lnTo>
                  <a:cubicBezTo>
                    <a:pt x="55880" y="660400"/>
                    <a:pt x="0" y="604520"/>
                    <a:pt x="0" y="535940"/>
                  </a:cubicBezTo>
                  <a:lnTo>
                    <a:pt x="0" y="124460"/>
                  </a:lnTo>
                  <a:cubicBezTo>
                    <a:pt x="0" y="55880"/>
                    <a:pt x="55880" y="0"/>
                    <a:pt x="124460" y="0"/>
                  </a:cubicBezTo>
                  <a:lnTo>
                    <a:pt x="2384335" y="0"/>
                  </a:lnTo>
                  <a:cubicBezTo>
                    <a:pt x="2452915" y="0"/>
                    <a:pt x="2508795" y="55880"/>
                    <a:pt x="2508795" y="124460"/>
                  </a:cubicBezTo>
                  <a:lnTo>
                    <a:pt x="2508795" y="535940"/>
                  </a:lnTo>
                  <a:cubicBezTo>
                    <a:pt x="2508795" y="604520"/>
                    <a:pt x="2452915" y="660400"/>
                    <a:pt x="2384335" y="660400"/>
                  </a:cubicBezTo>
                  <a:close/>
                </a:path>
              </a:pathLst>
            </a:custGeom>
            <a:solidFill>
              <a:srgbClr val="FFFFFF"/>
            </a:solidFill>
          </p:spPr>
        </p:sp>
      </p:grpSp>
      <p:sp>
        <p:nvSpPr>
          <p:cNvPr id="21" name="TextBox 20">
            <a:extLst>
              <a:ext uri="{FF2B5EF4-FFF2-40B4-BE49-F238E27FC236}">
                <a16:creationId xmlns:a16="http://schemas.microsoft.com/office/drawing/2014/main" id="{C149F86C-911A-4FF7-9AB9-576879BCE17A}"/>
              </a:ext>
            </a:extLst>
          </p:cNvPr>
          <p:cNvSpPr txBox="1"/>
          <p:nvPr/>
        </p:nvSpPr>
        <p:spPr>
          <a:xfrm>
            <a:off x="7565096" y="8290881"/>
            <a:ext cx="5275407" cy="1511183"/>
          </a:xfrm>
          <a:prstGeom prst="rect">
            <a:avLst/>
          </a:prstGeom>
          <a:noFill/>
        </p:spPr>
        <p:txBody>
          <a:bodyPr wrap="square" rtlCol="0">
            <a:spAutoFit/>
          </a:bodyPr>
          <a:lstStyle/>
          <a:p>
            <a:r>
              <a:rPr lang="en-US" sz="4610" dirty="0"/>
              <a:t>Predicting </a:t>
            </a:r>
            <a:r>
              <a:rPr lang="en-US" dirty="0"/>
              <a:t> </a:t>
            </a:r>
            <a:r>
              <a:rPr lang="en-US" sz="4610" dirty="0"/>
              <a:t>Accuracy &amp; result</a:t>
            </a:r>
            <a:endParaRPr lang="en-IN" sz="461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604560" y="1404886"/>
            <a:ext cx="4374082" cy="6910083"/>
            <a:chOff x="0" y="0"/>
            <a:chExt cx="4019550" cy="6350000"/>
          </a:xfrm>
        </p:grpSpPr>
        <p:sp>
          <p:nvSpPr>
            <p:cNvPr id="3" name="Freeform 3"/>
            <p:cNvSpPr/>
            <p:nvPr/>
          </p:nvSpPr>
          <p:spPr>
            <a:xfrm>
              <a:off x="-283210" y="-156210"/>
              <a:ext cx="4583430" cy="6788150"/>
            </a:xfrm>
            <a:custGeom>
              <a:avLst/>
              <a:gdLst/>
              <a:ahLst/>
              <a:cxnLst/>
              <a:rect l="l" t="t" r="r" b="b"/>
              <a:pathLst>
                <a:path w="4583430" h="6788150">
                  <a:moveTo>
                    <a:pt x="3369310" y="2799080"/>
                  </a:moveTo>
                  <a:cubicBezTo>
                    <a:pt x="3977640" y="2204720"/>
                    <a:pt x="3989070" y="1229360"/>
                    <a:pt x="3394710" y="619760"/>
                  </a:cubicBezTo>
                  <a:cubicBezTo>
                    <a:pt x="2800350" y="10160"/>
                    <a:pt x="1824990" y="0"/>
                    <a:pt x="1215390" y="594360"/>
                  </a:cubicBezTo>
                  <a:cubicBezTo>
                    <a:pt x="605790" y="1188720"/>
                    <a:pt x="595630" y="2164080"/>
                    <a:pt x="1189990" y="2773680"/>
                  </a:cubicBezTo>
                  <a:cubicBezTo>
                    <a:pt x="1198880" y="2782570"/>
                    <a:pt x="1206500" y="2790190"/>
                    <a:pt x="1215390" y="2799080"/>
                  </a:cubicBezTo>
                  <a:cubicBezTo>
                    <a:pt x="278130" y="3393440"/>
                    <a:pt x="0" y="4635500"/>
                    <a:pt x="594360" y="5572760"/>
                  </a:cubicBezTo>
                  <a:cubicBezTo>
                    <a:pt x="1188720" y="6510020"/>
                    <a:pt x="2430780" y="6788150"/>
                    <a:pt x="3368040" y="6193790"/>
                  </a:cubicBezTo>
                  <a:cubicBezTo>
                    <a:pt x="4305300" y="5599430"/>
                    <a:pt x="4583430" y="4357370"/>
                    <a:pt x="3989070" y="3420110"/>
                  </a:cubicBezTo>
                  <a:cubicBezTo>
                    <a:pt x="3831590" y="3169920"/>
                    <a:pt x="3619500" y="2957830"/>
                    <a:pt x="3369310" y="2799080"/>
                  </a:cubicBezTo>
                  <a:close/>
                </a:path>
              </a:pathLst>
            </a:custGeom>
            <a:solidFill>
              <a:srgbClr val="737373">
                <a:alpha val="9804"/>
              </a:srgbClr>
            </a:solidFill>
            <a:ln w="12700">
              <a:solidFill>
                <a:srgbClr val="000000"/>
              </a:solidFill>
            </a:ln>
          </p:spPr>
        </p:sp>
      </p:grpSp>
      <p:grpSp>
        <p:nvGrpSpPr>
          <p:cNvPr id="4" name="Group 4"/>
          <p:cNvGrpSpPr/>
          <p:nvPr/>
        </p:nvGrpSpPr>
        <p:grpSpPr>
          <a:xfrm>
            <a:off x="0" y="8889740"/>
            <a:ext cx="18288000" cy="1411968"/>
            <a:chOff x="0" y="0"/>
            <a:chExt cx="6186311" cy="477629"/>
          </a:xfrm>
        </p:grpSpPr>
        <p:sp>
          <p:nvSpPr>
            <p:cNvPr id="5" name="Freeform 5"/>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304543"/>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099115" y="3046795"/>
            <a:ext cx="4291597" cy="5673986"/>
          </a:xfrm>
          <a:prstGeom prst="rect">
            <a:avLst/>
          </a:prstGeom>
        </p:spPr>
      </p:pic>
      <p:sp>
        <p:nvSpPr>
          <p:cNvPr id="7" name="TextBox 7"/>
          <p:cNvSpPr txBox="1"/>
          <p:nvPr/>
        </p:nvSpPr>
        <p:spPr>
          <a:xfrm>
            <a:off x="349945" y="1477257"/>
            <a:ext cx="11179578" cy="9213198"/>
          </a:xfrm>
          <a:prstGeom prst="rect">
            <a:avLst/>
          </a:prstGeom>
        </p:spPr>
        <p:txBody>
          <a:bodyPr lIns="0" tIns="0" rIns="0" bIns="0" rtlCol="0" anchor="t">
            <a:spAutoFit/>
          </a:bodyPr>
          <a:lstStyle/>
          <a:p>
            <a:pPr algn="ctr">
              <a:lnSpc>
                <a:spcPts val="6689"/>
              </a:lnSpc>
            </a:pPr>
            <a:r>
              <a:rPr lang="en-US" sz="3655" dirty="0">
                <a:solidFill>
                  <a:srgbClr val="000000"/>
                </a:solidFill>
                <a:latin typeface="HK Grotesk Medium"/>
              </a:rPr>
              <a:t>By creating Hate speech detection model, we are able to classify given content into ‘Hate speech’, ‘Offensive’ or ‘neither’. Thus, with help of our model we can control hateful content on web, offensive comments and cyberbullying. In today’s times where social media has gained popularity and so does the bullying on web due to easier anonymity and access to post anything on internet. </a:t>
            </a:r>
          </a:p>
          <a:p>
            <a:pPr algn="ctr">
              <a:lnSpc>
                <a:spcPts val="6689"/>
              </a:lnSpc>
            </a:pPr>
            <a:endParaRPr lang="en-US" sz="3655" dirty="0">
              <a:solidFill>
                <a:srgbClr val="000000"/>
              </a:solidFill>
              <a:latin typeface="HK Grotesk Medium"/>
            </a:endParaRPr>
          </a:p>
          <a:p>
            <a:pPr algn="ctr">
              <a:lnSpc>
                <a:spcPts val="6689"/>
              </a:lnSpc>
            </a:pPr>
            <a:endParaRPr lang="en-US" sz="3655" dirty="0">
              <a:solidFill>
                <a:srgbClr val="000000"/>
              </a:solidFill>
              <a:latin typeface="HK Grotesk Medium"/>
            </a:endParaRPr>
          </a:p>
          <a:p>
            <a:pPr algn="ctr">
              <a:lnSpc>
                <a:spcPts val="6689"/>
              </a:lnSpc>
              <a:spcBef>
                <a:spcPct val="0"/>
              </a:spcBef>
            </a:pPr>
            <a:endParaRPr lang="en-US" sz="3655" dirty="0">
              <a:solidFill>
                <a:srgbClr val="000000"/>
              </a:solidFill>
              <a:latin typeface="HK Grotesk Medium"/>
            </a:endParaRPr>
          </a:p>
        </p:txBody>
      </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352384" y="308636"/>
            <a:ext cx="3439218" cy="2192501"/>
          </a:xfrm>
          <a:prstGeom prst="rect">
            <a:avLst/>
          </a:prstGeom>
        </p:spPr>
      </p:pic>
      <p:sp>
        <p:nvSpPr>
          <p:cNvPr id="9" name="TextBox 9"/>
          <p:cNvSpPr txBox="1"/>
          <p:nvPr/>
        </p:nvSpPr>
        <p:spPr>
          <a:xfrm>
            <a:off x="624386" y="375461"/>
            <a:ext cx="9053014" cy="1043427"/>
          </a:xfrm>
          <a:prstGeom prst="rect">
            <a:avLst/>
          </a:prstGeom>
        </p:spPr>
        <p:txBody>
          <a:bodyPr wrap="square" lIns="0" tIns="0" rIns="0" bIns="0" rtlCol="0" anchor="t">
            <a:spAutoFit/>
          </a:bodyPr>
          <a:lstStyle/>
          <a:p>
            <a:pPr algn="ctr">
              <a:lnSpc>
                <a:spcPts val="8915"/>
              </a:lnSpc>
              <a:spcBef>
                <a:spcPct val="0"/>
              </a:spcBef>
            </a:pPr>
            <a:r>
              <a:rPr lang="en-US" sz="4871" dirty="0">
                <a:solidFill>
                  <a:srgbClr val="000000"/>
                </a:solidFill>
                <a:latin typeface="League Spartan"/>
              </a:rPr>
              <a:t>RESULT AND DISCUSSION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0" y="8889740"/>
            <a:ext cx="18288000" cy="1411968"/>
            <a:chOff x="0" y="0"/>
            <a:chExt cx="6186311" cy="477629"/>
          </a:xfrm>
        </p:grpSpPr>
        <p:sp>
          <p:nvSpPr>
            <p:cNvPr id="3" name="Freeform 3"/>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304543"/>
            </a:solidFill>
          </p:spPr>
        </p:sp>
      </p:grpSp>
      <p:grpSp>
        <p:nvGrpSpPr>
          <p:cNvPr id="4" name="Group 4"/>
          <p:cNvGrpSpPr>
            <a:grpSpLocks noChangeAspect="1"/>
          </p:cNvGrpSpPr>
          <p:nvPr/>
        </p:nvGrpSpPr>
        <p:grpSpPr>
          <a:xfrm>
            <a:off x="-432412" y="1845101"/>
            <a:ext cx="6728057" cy="6728057"/>
            <a:chOff x="0" y="0"/>
            <a:chExt cx="6350000" cy="6350000"/>
          </a:xfrm>
        </p:grpSpPr>
        <p:sp>
          <p:nvSpPr>
            <p:cNvPr id="5" name="Freeform 5"/>
            <p:cNvSpPr/>
            <p:nvPr/>
          </p:nvSpPr>
          <p:spPr>
            <a:xfrm>
              <a:off x="0" y="0"/>
              <a:ext cx="6351270" cy="6351270"/>
            </a:xfrm>
            <a:custGeom>
              <a:avLst/>
              <a:gdLst/>
              <a:ahLst/>
              <a:cxnLst/>
              <a:rect l="l" t="t" r="r" b="b"/>
              <a:pathLst>
                <a:path w="6351270" h="6351270">
                  <a:moveTo>
                    <a:pt x="3175000" y="1963420"/>
                  </a:moveTo>
                  <a:lnTo>
                    <a:pt x="3425190" y="0"/>
                  </a:lnTo>
                  <a:lnTo>
                    <a:pt x="3364230" y="1978660"/>
                  </a:lnTo>
                  <a:lnTo>
                    <a:pt x="3917950" y="78740"/>
                  </a:lnTo>
                  <a:lnTo>
                    <a:pt x="3548380" y="2023110"/>
                  </a:lnTo>
                  <a:lnTo>
                    <a:pt x="4392930" y="232410"/>
                  </a:lnTo>
                  <a:lnTo>
                    <a:pt x="3724910" y="2095500"/>
                  </a:lnTo>
                  <a:lnTo>
                    <a:pt x="4838700" y="459740"/>
                  </a:lnTo>
                  <a:lnTo>
                    <a:pt x="3886200" y="2194560"/>
                  </a:lnTo>
                  <a:lnTo>
                    <a:pt x="5243830" y="753110"/>
                  </a:lnTo>
                  <a:lnTo>
                    <a:pt x="4032250" y="2317750"/>
                  </a:lnTo>
                  <a:lnTo>
                    <a:pt x="5596890" y="1106170"/>
                  </a:lnTo>
                  <a:lnTo>
                    <a:pt x="4155440" y="2462530"/>
                  </a:lnTo>
                  <a:lnTo>
                    <a:pt x="5890260" y="1511300"/>
                  </a:lnTo>
                  <a:lnTo>
                    <a:pt x="4254500" y="2625090"/>
                  </a:lnTo>
                  <a:lnTo>
                    <a:pt x="6117590" y="1955800"/>
                  </a:lnTo>
                  <a:lnTo>
                    <a:pt x="4328160" y="2800350"/>
                  </a:lnTo>
                  <a:lnTo>
                    <a:pt x="6272530" y="2430780"/>
                  </a:lnTo>
                  <a:lnTo>
                    <a:pt x="4372610" y="2984500"/>
                  </a:lnTo>
                  <a:lnTo>
                    <a:pt x="6351270" y="2923540"/>
                  </a:lnTo>
                  <a:lnTo>
                    <a:pt x="4386580" y="3175000"/>
                  </a:lnTo>
                  <a:lnTo>
                    <a:pt x="6350000" y="3425190"/>
                  </a:lnTo>
                  <a:lnTo>
                    <a:pt x="4371340" y="3364230"/>
                  </a:lnTo>
                  <a:lnTo>
                    <a:pt x="6271260" y="3917950"/>
                  </a:lnTo>
                  <a:lnTo>
                    <a:pt x="4326890" y="3548380"/>
                  </a:lnTo>
                  <a:lnTo>
                    <a:pt x="6117590" y="4394200"/>
                  </a:lnTo>
                  <a:lnTo>
                    <a:pt x="4254500" y="3724910"/>
                  </a:lnTo>
                  <a:lnTo>
                    <a:pt x="5890260" y="4838700"/>
                  </a:lnTo>
                  <a:lnTo>
                    <a:pt x="4155440" y="3886200"/>
                  </a:lnTo>
                  <a:lnTo>
                    <a:pt x="5596890" y="5242560"/>
                  </a:lnTo>
                  <a:lnTo>
                    <a:pt x="4032250" y="4030980"/>
                  </a:lnTo>
                  <a:lnTo>
                    <a:pt x="5243830" y="5595620"/>
                  </a:lnTo>
                  <a:lnTo>
                    <a:pt x="3887470" y="4155440"/>
                  </a:lnTo>
                  <a:lnTo>
                    <a:pt x="4839970" y="5890260"/>
                  </a:lnTo>
                  <a:lnTo>
                    <a:pt x="3724910" y="4254500"/>
                  </a:lnTo>
                  <a:lnTo>
                    <a:pt x="4394200" y="6117590"/>
                  </a:lnTo>
                  <a:lnTo>
                    <a:pt x="3549650" y="4328160"/>
                  </a:lnTo>
                  <a:lnTo>
                    <a:pt x="3919220" y="6272530"/>
                  </a:lnTo>
                  <a:lnTo>
                    <a:pt x="3365500" y="4372610"/>
                  </a:lnTo>
                  <a:lnTo>
                    <a:pt x="3426460" y="6351270"/>
                  </a:lnTo>
                  <a:lnTo>
                    <a:pt x="3175000" y="4386580"/>
                  </a:lnTo>
                  <a:lnTo>
                    <a:pt x="2924810" y="6350000"/>
                  </a:lnTo>
                  <a:lnTo>
                    <a:pt x="2985770" y="4371340"/>
                  </a:lnTo>
                  <a:lnTo>
                    <a:pt x="2432050" y="6271260"/>
                  </a:lnTo>
                  <a:lnTo>
                    <a:pt x="2801620" y="4326890"/>
                  </a:lnTo>
                  <a:lnTo>
                    <a:pt x="1955800" y="6117590"/>
                  </a:lnTo>
                  <a:lnTo>
                    <a:pt x="2625090" y="4254500"/>
                  </a:lnTo>
                  <a:lnTo>
                    <a:pt x="1511300" y="5890260"/>
                  </a:lnTo>
                  <a:lnTo>
                    <a:pt x="2462530" y="4155440"/>
                  </a:lnTo>
                  <a:lnTo>
                    <a:pt x="1106170" y="5596890"/>
                  </a:lnTo>
                  <a:lnTo>
                    <a:pt x="2317750" y="4032250"/>
                  </a:lnTo>
                  <a:lnTo>
                    <a:pt x="753110" y="5243830"/>
                  </a:lnTo>
                  <a:lnTo>
                    <a:pt x="2194560" y="3887470"/>
                  </a:lnTo>
                  <a:lnTo>
                    <a:pt x="459740" y="4838700"/>
                  </a:lnTo>
                  <a:lnTo>
                    <a:pt x="2095500" y="3724910"/>
                  </a:lnTo>
                  <a:lnTo>
                    <a:pt x="232410" y="4394200"/>
                  </a:lnTo>
                  <a:lnTo>
                    <a:pt x="2023110" y="3549650"/>
                  </a:lnTo>
                  <a:lnTo>
                    <a:pt x="78740" y="3917950"/>
                  </a:lnTo>
                  <a:lnTo>
                    <a:pt x="1978660" y="3364230"/>
                  </a:lnTo>
                  <a:lnTo>
                    <a:pt x="0" y="3425190"/>
                  </a:lnTo>
                  <a:lnTo>
                    <a:pt x="1963420" y="3175000"/>
                  </a:lnTo>
                  <a:lnTo>
                    <a:pt x="0" y="2924810"/>
                  </a:lnTo>
                  <a:lnTo>
                    <a:pt x="1978660" y="2985770"/>
                  </a:lnTo>
                  <a:lnTo>
                    <a:pt x="78740" y="2432050"/>
                  </a:lnTo>
                  <a:lnTo>
                    <a:pt x="2023110" y="2801620"/>
                  </a:lnTo>
                  <a:lnTo>
                    <a:pt x="232410" y="1955800"/>
                  </a:lnTo>
                  <a:lnTo>
                    <a:pt x="2095500" y="2625090"/>
                  </a:lnTo>
                  <a:lnTo>
                    <a:pt x="459740" y="1511300"/>
                  </a:lnTo>
                  <a:lnTo>
                    <a:pt x="2194560" y="2462530"/>
                  </a:lnTo>
                  <a:lnTo>
                    <a:pt x="753110" y="1106170"/>
                  </a:lnTo>
                  <a:lnTo>
                    <a:pt x="2317750" y="2317750"/>
                  </a:lnTo>
                  <a:lnTo>
                    <a:pt x="1106170" y="753110"/>
                  </a:lnTo>
                  <a:lnTo>
                    <a:pt x="2462530" y="2194560"/>
                  </a:lnTo>
                  <a:lnTo>
                    <a:pt x="1511300" y="459740"/>
                  </a:lnTo>
                  <a:lnTo>
                    <a:pt x="2625090" y="2095500"/>
                  </a:lnTo>
                  <a:lnTo>
                    <a:pt x="1955800" y="232410"/>
                  </a:lnTo>
                  <a:lnTo>
                    <a:pt x="2800350" y="2023110"/>
                  </a:lnTo>
                  <a:lnTo>
                    <a:pt x="2432050" y="78740"/>
                  </a:lnTo>
                  <a:lnTo>
                    <a:pt x="2985770" y="1978660"/>
                  </a:lnTo>
                  <a:lnTo>
                    <a:pt x="2924810" y="0"/>
                  </a:lnTo>
                  <a:lnTo>
                    <a:pt x="3175000" y="1963420"/>
                  </a:lnTo>
                  <a:close/>
                </a:path>
              </a:pathLst>
            </a:custGeom>
            <a:solidFill>
              <a:srgbClr val="737373">
                <a:alpha val="9804"/>
              </a:srgbClr>
            </a:solidFill>
            <a:ln w="12700">
              <a:solidFill>
                <a:srgbClr val="000000"/>
              </a:solidFill>
            </a:ln>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708" y="3511153"/>
            <a:ext cx="6012648" cy="5378587"/>
          </a:xfrm>
          <a:prstGeom prst="rect">
            <a:avLst/>
          </a:prstGeom>
        </p:spPr>
      </p:pic>
      <p:sp>
        <p:nvSpPr>
          <p:cNvPr id="7" name="TextBox 7"/>
          <p:cNvSpPr txBox="1"/>
          <p:nvPr/>
        </p:nvSpPr>
        <p:spPr>
          <a:xfrm>
            <a:off x="5642254" y="1228296"/>
            <a:ext cx="12521953" cy="7344862"/>
          </a:xfrm>
          <a:prstGeom prst="rect">
            <a:avLst/>
          </a:prstGeom>
        </p:spPr>
        <p:txBody>
          <a:bodyPr lIns="0" tIns="0" rIns="0" bIns="0" rtlCol="0" anchor="t">
            <a:spAutoFit/>
          </a:bodyPr>
          <a:lstStyle/>
          <a:p>
            <a:pPr algn="ctr">
              <a:lnSpc>
                <a:spcPts val="5334"/>
              </a:lnSpc>
            </a:pPr>
            <a:r>
              <a:rPr lang="en-US" sz="2914" dirty="0">
                <a:solidFill>
                  <a:srgbClr val="000000"/>
                </a:solidFill>
                <a:latin typeface="HK Grotesk Medium"/>
              </a:rPr>
              <a:t>As hate speech has become a big problem in our society, the need for automated speech detection has become more </a:t>
            </a:r>
            <a:r>
              <a:rPr lang="en-US" sz="2914" dirty="0" err="1">
                <a:solidFill>
                  <a:srgbClr val="000000"/>
                </a:solidFill>
                <a:latin typeface="HK Grotesk Medium"/>
              </a:rPr>
              <a:t>important.Most</a:t>
            </a:r>
            <a:r>
              <a:rPr lang="en-US" sz="2914" dirty="0">
                <a:solidFill>
                  <a:srgbClr val="000000"/>
                </a:solidFill>
                <a:latin typeface="HK Grotesk Medium"/>
              </a:rPr>
              <a:t> of social media platforms like Twitter, Facebook, Instagram are taking effective counter measures but still there is need for more research in this area. Recent works has shown that user characteristics such as their vocabulary, overall sentiment in their tweets, and network status can be useful predictors for abusive content.</a:t>
            </a:r>
          </a:p>
          <a:p>
            <a:pPr algn="ctr">
              <a:lnSpc>
                <a:spcPts val="5334"/>
              </a:lnSpc>
              <a:spcBef>
                <a:spcPct val="0"/>
              </a:spcBef>
            </a:pPr>
            <a:r>
              <a:rPr lang="en-US" sz="2914" dirty="0">
                <a:solidFill>
                  <a:srgbClr val="000000"/>
                </a:solidFill>
                <a:latin typeface="HK Grotesk Medium"/>
              </a:rPr>
              <a:t> The future of this study is in expansion of survey in global languages like European and American English. Also, more work should be done in various country’s languages NLP. Despite the challenges, there is need for more research on this problem, both technical and practical matters. </a:t>
            </a:r>
          </a:p>
        </p:txBody>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9653" y="0"/>
            <a:ext cx="2433600" cy="2424750"/>
          </a:xfrm>
          <a:prstGeom prst="rect">
            <a:avLst/>
          </a:prstGeom>
        </p:spPr>
      </p:pic>
      <p:sp>
        <p:nvSpPr>
          <p:cNvPr id="9" name="TextBox 9"/>
          <p:cNvSpPr txBox="1"/>
          <p:nvPr/>
        </p:nvSpPr>
        <p:spPr>
          <a:xfrm>
            <a:off x="4737611" y="-725"/>
            <a:ext cx="11022211" cy="1029425"/>
          </a:xfrm>
          <a:prstGeom prst="rect">
            <a:avLst/>
          </a:prstGeom>
        </p:spPr>
        <p:txBody>
          <a:bodyPr lIns="0" tIns="0" rIns="0" bIns="0" rtlCol="0" anchor="t">
            <a:spAutoFit/>
          </a:bodyPr>
          <a:lstStyle/>
          <a:p>
            <a:pPr algn="ctr">
              <a:lnSpc>
                <a:spcPts val="8915"/>
              </a:lnSpc>
              <a:spcBef>
                <a:spcPct val="0"/>
              </a:spcBef>
            </a:pPr>
            <a:r>
              <a:rPr lang="en-US" sz="4871">
                <a:solidFill>
                  <a:srgbClr val="000000"/>
                </a:solidFill>
                <a:latin typeface="League Spartan"/>
              </a:rPr>
              <a:t>CONCLUSION AND FUTURE WORK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3401</TotalTime>
  <Words>867</Words>
  <Application>Microsoft Office PowerPoint</Application>
  <PresentationFormat>Custom</PresentationFormat>
  <Paragraphs>58</Paragraphs>
  <Slides>10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Cormorant Garamond Bold</vt:lpstr>
      <vt:lpstr>Arial</vt:lpstr>
      <vt:lpstr>League Spartan</vt:lpstr>
      <vt:lpstr>Alegreya</vt:lpstr>
      <vt:lpstr>HK Grotesk Medium</vt:lpstr>
      <vt:lpstr>Archivo Black</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Illustrated Modern Social Media Marketing Report Presentation</dc:title>
  <dc:creator>RISHITA</dc:creator>
  <cp:lastModifiedBy>T RISHITA  REDDY</cp:lastModifiedBy>
  <cp:revision>13</cp:revision>
  <dcterms:created xsi:type="dcterms:W3CDTF">2006-08-16T00:00:00Z</dcterms:created>
  <dcterms:modified xsi:type="dcterms:W3CDTF">2023-07-13T15:54:25Z</dcterms:modified>
  <dc:identifier>DAFYyR6JPbw</dc:identifier>
</cp:coreProperties>
</file>